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54"/>
  </p:notesMasterIdLst>
  <p:handoutMasterIdLst>
    <p:handoutMasterId r:id="rId55"/>
  </p:handoutMasterIdLst>
  <p:sldIdLst>
    <p:sldId id="277" r:id="rId3"/>
    <p:sldId id="258" r:id="rId4"/>
    <p:sldId id="260" r:id="rId5"/>
    <p:sldId id="325" r:id="rId6"/>
    <p:sldId id="326" r:id="rId7"/>
    <p:sldId id="327" r:id="rId8"/>
    <p:sldId id="328" r:id="rId9"/>
    <p:sldId id="331" r:id="rId10"/>
    <p:sldId id="332" r:id="rId11"/>
    <p:sldId id="333" r:id="rId12"/>
    <p:sldId id="334" r:id="rId13"/>
    <p:sldId id="335" r:id="rId14"/>
    <p:sldId id="337" r:id="rId15"/>
    <p:sldId id="336" r:id="rId16"/>
    <p:sldId id="338" r:id="rId17"/>
    <p:sldId id="365" r:id="rId18"/>
    <p:sldId id="366" r:id="rId19"/>
    <p:sldId id="367" r:id="rId20"/>
    <p:sldId id="391" r:id="rId21"/>
    <p:sldId id="351" r:id="rId22"/>
    <p:sldId id="353" r:id="rId23"/>
    <p:sldId id="354" r:id="rId24"/>
    <p:sldId id="356" r:id="rId25"/>
    <p:sldId id="357" r:id="rId26"/>
    <p:sldId id="360" r:id="rId27"/>
    <p:sldId id="358" r:id="rId28"/>
    <p:sldId id="361" r:id="rId29"/>
    <p:sldId id="362" r:id="rId30"/>
    <p:sldId id="363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80" r:id="rId43"/>
    <p:sldId id="381" r:id="rId44"/>
    <p:sldId id="382" r:id="rId45"/>
    <p:sldId id="383" r:id="rId46"/>
    <p:sldId id="385" r:id="rId47"/>
    <p:sldId id="386" r:id="rId48"/>
    <p:sldId id="387" r:id="rId49"/>
    <p:sldId id="388" r:id="rId50"/>
    <p:sldId id="389" r:id="rId51"/>
    <p:sldId id="390" r:id="rId52"/>
    <p:sldId id="364" r:id="rId5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86" autoAdjust="0"/>
    <p:restoredTop sz="81949" autoAdjust="0"/>
  </p:normalViewPr>
  <p:slideViewPr>
    <p:cSldViewPr>
      <p:cViewPr varScale="1">
        <p:scale>
          <a:sx n="73" d="100"/>
          <a:sy n="73" d="100"/>
        </p:scale>
        <p:origin x="-2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48671-1EDD-4E3C-BFD0-D0BD1233EED3}" type="datetimeFigureOut">
              <a:rPr lang="zh-CN" altLang="en-US" smtClean="0"/>
              <a:pPr/>
              <a:t>2017-5-11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5DDB5-8B9D-4A4E-9805-193103B484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0148F1-B935-4BF9-889E-BBA578D63A8C}" type="datetimeFigureOut">
              <a:rPr lang="zh-CN" altLang="en-US"/>
              <a:pPr>
                <a:defRPr/>
              </a:pPr>
              <a:t>2017-5-11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569A22-BAF6-4F96-86FE-69278F3E533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988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E0DA1-396F-463E-812A-FDA9BDAA99C4}" type="slidenum">
              <a:rPr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825D0-1402-4872-849D-6B4B011715C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4CF2A-1950-4A63-98A3-A9F7B3C63A1F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698B3-5E61-47E2-A16F-1359A0C6459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9003B0-D151-4B7B-AD9E-877691EE5947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E2FB4-8373-4047-A99A-1F37FCF3E63F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E9879-7334-4914-8D93-4886FBBE216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493A2-87C0-49CF-AF97-AE993BFF1C1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4956E-6A63-4282-B052-23DC788E34BE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EE9BB-91E5-4349-BC86-EAB60EBDBE4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35FB82-F6E4-4C3F-87CD-E76137EB8DEA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5B69F-1D87-4CC8-A35D-76D0AC987511}" type="slidenum">
              <a:rPr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2F8EF-D467-4296-BC82-34E0DF07BCC5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5048A-86A6-4751-B8D5-8DF6CF800A4A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C014E-83E2-4950-A401-271BBE8A3E3A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3C71D-1840-46DF-8064-F70F067D837D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BF00A-CC23-4BA0-BE62-F9277AF9EA3E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AC408-F817-4E18-80C0-54E9D1F45DA9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62625-37FF-49EF-80BE-5A5F16B3D395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C6F4A-5ADA-4A44-901C-A8229F627354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49AD9-532D-4BC5-A489-31A08A7F4DF8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5AD7D-84E4-4E23-A209-237B9963A50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DAC1C-1C8F-42B9-A508-A67860223FFA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75048A-86A6-4751-B8D5-8DF6CF800A4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65F6A-33A2-46FC-B639-205FA5CC2D36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AD460-4D40-41F4-AB49-D06153514266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7E2FB4-8373-4047-A99A-1F37FCF3E63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7D0AC-9DD9-4B93-AD53-B87B88A132F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D7DE7-0193-4788-AA41-22DD627823D9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5A6A2-B1AD-4F0F-88FD-B8985B8D248D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A0767-F1F4-4BF7-B4BB-B44B518750D6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134D7-9A84-44CA-B614-9103A2E78748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D6C991-3F14-4AFA-B614-04467A003554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zh-CN"/>
            </a:lvl1pPr>
          </a:lstStyle>
          <a:p>
            <a:pPr lvl="0"/>
            <a:r>
              <a:rPr lang="zh-CN" altLang="en-US" noProof="0" smtClean="0"/>
              <a:t>单击图标添加媒体</a:t>
            </a:r>
            <a:endParaRPr lang="zh-CN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F6BA19-C247-46AA-A845-F2B214F6C0D2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F215C4-7517-4D7F-9A2E-E6846B0CEE28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21BE-CB7A-4754-BE6D-6D4B0F47E7C3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BF97224-4F3B-4E75-B655-ED7437FFBF95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rgbClr val="DDE8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reeform 26"/>
          <p:cNvSpPr>
            <a:spLocks/>
          </p:cNvSpPr>
          <p:nvPr userDrawn="1"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329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5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73" y="187"/>
              <a:ext cx="178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F0DF-DE4B-4838-9504-2E1F372946A2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5831-B5F7-4514-A7E9-5D5379D0C939}" type="slidenum">
              <a:rPr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48F6-4D20-4BF7-9398-213ADCDCE0F9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0A48-672B-4575-8B91-E0A1508458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5185-AE93-4485-A1F3-228AC2A78782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688A-F82F-4EEA-8C34-2E4ECCBF3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CDB0-B321-4654-95D3-5B023E712C7C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3A3D-F929-43A8-B6A6-38E9D65BB8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4717-0DA7-4FB3-824C-25855BF6400A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D5AB-DB6C-4148-84E8-ACC9B01C0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5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B2796A82-DC0C-47F4-BF61-ABA9ABCA1962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38A7-D240-458F-9263-7A8229DD057C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4D12-5445-42B3-8CC7-3806AC6DF2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507A-D351-436C-89BB-70455B2CED3A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899F-CD78-41E0-8AEC-5862C4F6AC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0AB4-DF4D-43E4-AF28-C4B6FDA7A717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9665-FA83-4EDB-956D-8C6CF03D7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8126-A74B-4CE4-BC2E-672A54BA9F52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F3A-9859-412D-A597-475C559281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881F-FCFB-457B-B927-254786642286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1FDA-5039-46AE-9A6A-3C2F88158B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2A64-4F0B-4D19-8D15-7E4918097D11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2111-A389-4084-9002-74CEB9953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E6E-0D2C-4529-9CA0-11B6EBE694E5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8C6-4B13-461C-AD14-A937640991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9586779-A82F-4EAA-B57D-F7684BFDC2CB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14AAE9D-5364-4709-A1AC-61EF0202C781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CE26-96B5-4B27-8EF6-DF398B46BADD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FEF6DB-E1E7-455F-96AF-EF683867276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E82C-4ACA-46CC-AFC8-6553D2D65705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19B762-2DEB-4550-88EF-74C9076F4BFA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F2EC7D-96FC-43C9-AC42-D0252C794E8A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5"/>
          <p:cNvSpPr>
            <a:spLocks/>
          </p:cNvSpPr>
          <p:nvPr userDrawn="1"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rgbClr val="DDE8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12/17/2009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CFA0DE-9BF4-4E39-A564-C85605B44021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2" name="Freeform 26"/>
          <p:cNvSpPr>
            <a:spLocks/>
          </p:cNvSpPr>
          <p:nvPr userDrawn="1"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329A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4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6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1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2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6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7" name="Freeform 21"/>
            <p:cNvSpPr>
              <a:spLocks/>
            </p:cNvSpPr>
            <p:nvPr/>
          </p:nvSpPr>
          <p:spPr bwMode="gray">
            <a:xfrm>
              <a:off x="2273" y="187"/>
              <a:ext cx="178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8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9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4C9529-501B-4E2F-9838-0294285FECD2}" type="datetimeFigureOut">
              <a:rPr lang="zh-CN" altLang="en-US"/>
              <a:pPr>
                <a:defRPr/>
              </a:pPr>
              <a:t>2017-5-11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3C9632-C374-42EE-A8AE-D7087F710B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slide" Target="slide15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&#31532;3&#31456;%20&#24314;&#31569;&#28040;&#38450;&#31995;&#32479;/sucai/&#28287;&#24335;&#25253;&#35686;&#38400;&#24037;&#20316;&#27969;&#31243;&#31034;&#24847;&#31243;&#24207;.exe" TargetMode="External"/><Relationship Id="rId7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1875" y="1316038"/>
            <a:ext cx="5392738" cy="1416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alt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刘初生</a:t>
            </a:r>
            <a:endParaRPr lang="en-US" altLang="en-US" sz="17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2017.5.12·</a:t>
            </a:r>
            <a:r>
              <a:rPr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湖南省审核评估培训会</a:t>
            </a:r>
            <a:endParaRPr lang="en-US" altLang="en-US" sz="17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>
          <a:xfrm>
            <a:off x="1" y="2786063"/>
            <a:ext cx="7572396" cy="1828800"/>
          </a:xfrm>
        </p:spPr>
        <p:txBody>
          <a:bodyPr>
            <a:normAutofit fontScale="90000"/>
          </a:bodyPr>
          <a:lstStyle/>
          <a:p>
            <a:pPr algn="r">
              <a:spcAft>
                <a:spcPts val="1800"/>
              </a:spcAft>
            </a:pPr>
            <a:r>
              <a:rPr altLang="zh-CN" sz="2400" b="0" dirty="0" smtClean="0">
                <a:solidFill>
                  <a:srgbClr val="262626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altLang="zh-CN" sz="2400" b="0" dirty="0" smtClean="0">
                <a:solidFill>
                  <a:srgbClr val="262626"/>
                </a:solidFill>
                <a:latin typeface="黑体" pitchFamily="49" charset="-122"/>
                <a:ea typeface="黑体" pitchFamily="49" charset="-122"/>
              </a:rPr>
            </a:br>
            <a:r>
              <a:rPr altLang="en-US" sz="3100" dirty="0" smtClean="0">
                <a:latin typeface="微软雅黑" pitchFamily="34" charset="-122"/>
                <a:ea typeface="微软雅黑" pitchFamily="34" charset="-122"/>
              </a:rPr>
              <a:t>湖南省普通高等学校本科教学工作审核评估</a:t>
            </a:r>
            <a:r>
              <a:rPr lang="en-US" altLang="en-US" sz="31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en-US" sz="3100" dirty="0" smtClean="0">
                <a:latin typeface="微软雅黑" pitchFamily="34" charset="-122"/>
                <a:ea typeface="微软雅黑" pitchFamily="34" charset="-122"/>
              </a:rPr>
            </a:br>
            <a:r>
              <a:rPr altLang="en-US" sz="4400" dirty="0" smtClean="0">
                <a:latin typeface="微软雅黑" pitchFamily="34" charset="-122"/>
                <a:ea typeface="微软雅黑" pitchFamily="34" charset="-122"/>
              </a:rPr>
              <a:t>审核内容与操作规程</a:t>
            </a:r>
          </a:p>
        </p:txBody>
      </p:sp>
      <p:sp>
        <p:nvSpPr>
          <p:cNvPr id="18436" name="灯片编号占位符 1"/>
          <p:cNvSpPr>
            <a:spLocks noGrp="1"/>
          </p:cNvSpPr>
          <p:nvPr>
            <p:ph type="sldNum" sz="quarter" idx="17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B39A7-7E31-4F06-AD48-F69EBD58016F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en-US" smtClean="0"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二、湖南省审核评估</a:t>
            </a:r>
            <a:r>
              <a:rPr alt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实施</a:t>
            </a:r>
            <a:r>
              <a:rPr lang="zh-CN" alt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要点</a:t>
            </a:r>
            <a:endParaRPr alt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E573-C462-447F-A7A6-29F092F890FD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10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2"/>
          <p:cNvGrpSpPr>
            <a:grpSpLocks/>
          </p:cNvGrpSpPr>
          <p:nvPr/>
        </p:nvGrpSpPr>
        <p:grpSpPr bwMode="auto">
          <a:xfrm>
            <a:off x="1333484" y="1147762"/>
            <a:ext cx="7810516" cy="5322888"/>
            <a:chOff x="1333484" y="1147762"/>
            <a:chExt cx="7810516" cy="5322896"/>
          </a:xfrm>
        </p:grpSpPr>
        <p:sp>
          <p:nvSpPr>
            <p:cNvPr id="25" name="AutoShape 65"/>
            <p:cNvSpPr>
              <a:spLocks noChangeArrowheads="1"/>
            </p:cNvSpPr>
            <p:nvPr/>
          </p:nvSpPr>
          <p:spPr bwMode="grayWhite">
            <a:xfrm>
              <a:off x="1333484" y="1147762"/>
              <a:ext cx="5857875" cy="5143508"/>
            </a:xfrm>
            <a:prstGeom prst="roundRect">
              <a:avLst>
                <a:gd name="adj" fmla="val 552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800000" scaled="0"/>
              <a:tileRect/>
            </a:gradFill>
            <a:ln w="1905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678" name="组合 25"/>
            <p:cNvGrpSpPr>
              <a:grpSpLocks/>
            </p:cNvGrpSpPr>
            <p:nvPr/>
          </p:nvGrpSpPr>
          <p:grpSpPr bwMode="auto">
            <a:xfrm>
              <a:off x="2052638" y="1825662"/>
              <a:ext cx="4044950" cy="523220"/>
              <a:chOff x="2052638" y="1825662"/>
              <a:chExt cx="4044950" cy="523220"/>
            </a:xfrm>
          </p:grpSpPr>
          <p:sp>
            <p:nvSpPr>
              <p:cNvPr id="28703" name="Line 67"/>
              <p:cNvSpPr>
                <a:spLocks noChangeShapeType="1"/>
              </p:cNvSpPr>
              <p:nvPr/>
            </p:nvSpPr>
            <p:spPr bwMode="auto">
              <a:xfrm>
                <a:off x="2281238" y="2348882"/>
                <a:ext cx="3816350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4" name="Oval 68"/>
              <p:cNvSpPr>
                <a:spLocks noChangeArrowheads="1"/>
              </p:cNvSpPr>
              <p:nvPr/>
            </p:nvSpPr>
            <p:spPr bwMode="gray">
              <a:xfrm>
                <a:off x="2052638" y="2039980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9B491B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705" name="Rectangle 69"/>
              <p:cNvSpPr>
                <a:spLocks noChangeArrowheads="1"/>
              </p:cNvSpPr>
              <p:nvPr/>
            </p:nvSpPr>
            <p:spPr bwMode="auto">
              <a:xfrm>
                <a:off x="2483768" y="1825662"/>
                <a:ext cx="30700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303030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审核评估基本原则</a:t>
                </a:r>
                <a:endParaRPr lang="en-US" altLang="zh-CN" sz="2800" b="1" dirty="0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grpSp>
          <p:nvGrpSpPr>
            <p:cNvPr id="28679" name="组合 36"/>
            <p:cNvGrpSpPr>
              <a:grpSpLocks/>
            </p:cNvGrpSpPr>
            <p:nvPr/>
          </p:nvGrpSpPr>
          <p:grpSpPr bwMode="auto">
            <a:xfrm>
              <a:off x="2045568" y="2428870"/>
              <a:ext cx="4038600" cy="530753"/>
              <a:chOff x="2045568" y="2428870"/>
              <a:chExt cx="4038600" cy="530753"/>
            </a:xfrm>
          </p:grpSpPr>
          <p:sp>
            <p:nvSpPr>
              <p:cNvPr id="28700" name="Line 71"/>
              <p:cNvSpPr>
                <a:spLocks noChangeShapeType="1"/>
              </p:cNvSpPr>
              <p:nvPr/>
            </p:nvSpPr>
            <p:spPr bwMode="auto">
              <a:xfrm>
                <a:off x="2274168" y="2959623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Oval 72"/>
              <p:cNvSpPr>
                <a:spLocks noChangeArrowheads="1"/>
              </p:cNvSpPr>
              <p:nvPr/>
            </p:nvSpPr>
            <p:spPr bwMode="gray">
              <a:xfrm>
                <a:off x="2045568" y="2643184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702" name="Rectangle 73"/>
              <p:cNvSpPr>
                <a:spLocks noChangeArrowheads="1"/>
              </p:cNvSpPr>
              <p:nvPr/>
            </p:nvSpPr>
            <p:spPr bwMode="auto">
              <a:xfrm>
                <a:off x="2476698" y="2428870"/>
                <a:ext cx="343074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303030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审核评估对象与条件</a:t>
                </a:r>
                <a:endParaRPr lang="en-US" altLang="zh-CN" sz="2800" b="1" dirty="0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grpSp>
          <p:nvGrpSpPr>
            <p:cNvPr id="28680" name="组合 40"/>
            <p:cNvGrpSpPr>
              <a:grpSpLocks/>
            </p:cNvGrpSpPr>
            <p:nvPr/>
          </p:nvGrpSpPr>
          <p:grpSpPr bwMode="auto">
            <a:xfrm>
              <a:off x="2052638" y="3071813"/>
              <a:ext cx="4038600" cy="523876"/>
              <a:chOff x="2052638" y="3071813"/>
              <a:chExt cx="4038600" cy="523876"/>
            </a:xfrm>
          </p:grpSpPr>
          <p:sp>
            <p:nvSpPr>
              <p:cNvPr id="28697" name="Line 75"/>
              <p:cNvSpPr>
                <a:spLocks noChangeShapeType="1"/>
              </p:cNvSpPr>
              <p:nvPr/>
            </p:nvSpPr>
            <p:spPr bwMode="auto">
              <a:xfrm>
                <a:off x="2281238" y="3583113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Oval 76"/>
              <p:cNvSpPr>
                <a:spLocks noChangeArrowheads="1"/>
              </p:cNvSpPr>
              <p:nvPr/>
            </p:nvSpPr>
            <p:spPr bwMode="gray">
              <a:xfrm>
                <a:off x="2052638" y="3268786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A01DD5"/>
                  </a:gs>
                  <a:gs pos="100000">
                    <a:srgbClr val="6B138E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2509565" y="3071813"/>
                <a:ext cx="2349500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审核评估重点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681" name="组合 44"/>
            <p:cNvGrpSpPr>
              <a:grpSpLocks/>
            </p:cNvGrpSpPr>
            <p:nvPr/>
          </p:nvGrpSpPr>
          <p:grpSpPr bwMode="auto">
            <a:xfrm>
              <a:off x="2052638" y="3714756"/>
              <a:ext cx="4038600" cy="554529"/>
              <a:chOff x="2052638" y="3714756"/>
              <a:chExt cx="4038600" cy="554529"/>
            </a:xfrm>
          </p:grpSpPr>
          <p:sp>
            <p:nvSpPr>
              <p:cNvPr id="28694" name="Line 79"/>
              <p:cNvSpPr>
                <a:spLocks noChangeShapeType="1"/>
              </p:cNvSpPr>
              <p:nvPr/>
            </p:nvSpPr>
            <p:spPr bwMode="auto">
              <a:xfrm>
                <a:off x="2281238" y="4269285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5" name="Oval 80"/>
              <p:cNvSpPr>
                <a:spLocks noChangeArrowheads="1"/>
              </p:cNvSpPr>
              <p:nvPr/>
            </p:nvSpPr>
            <p:spPr bwMode="gray">
              <a:xfrm>
                <a:off x="2052638" y="3954964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FCC704"/>
                  </a:gs>
                  <a:gs pos="100000">
                    <a:srgbClr val="A8850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Rectangle 81"/>
              <p:cNvSpPr>
                <a:spLocks noChangeArrowheads="1"/>
              </p:cNvSpPr>
              <p:nvPr/>
            </p:nvSpPr>
            <p:spPr bwMode="auto">
              <a:xfrm>
                <a:off x="2509565" y="3714756"/>
                <a:ext cx="3430587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审核评估组织与管理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682" name="组合 48"/>
            <p:cNvGrpSpPr>
              <a:grpSpLocks/>
            </p:cNvGrpSpPr>
            <p:nvPr/>
          </p:nvGrpSpPr>
          <p:grpSpPr bwMode="auto">
            <a:xfrm>
              <a:off x="2052638" y="4370045"/>
              <a:ext cx="4038600" cy="523876"/>
              <a:chOff x="2052638" y="4370045"/>
              <a:chExt cx="4038600" cy="523876"/>
            </a:xfrm>
          </p:grpSpPr>
          <p:sp>
            <p:nvSpPr>
              <p:cNvPr id="28691" name="Line 83"/>
              <p:cNvSpPr>
                <a:spLocks noChangeShapeType="1"/>
              </p:cNvSpPr>
              <p:nvPr/>
            </p:nvSpPr>
            <p:spPr bwMode="auto">
              <a:xfrm>
                <a:off x="2281238" y="4879628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2" name="Oval 84"/>
              <p:cNvSpPr>
                <a:spLocks noChangeArrowheads="1"/>
              </p:cNvSpPr>
              <p:nvPr/>
            </p:nvSpPr>
            <p:spPr bwMode="gray">
              <a:xfrm>
                <a:off x="2052638" y="4565316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66C5F4"/>
                  </a:gs>
                  <a:gs pos="100000">
                    <a:srgbClr val="4483A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Rectangle 85"/>
              <p:cNvSpPr>
                <a:spLocks noChangeArrowheads="1"/>
              </p:cNvSpPr>
              <p:nvPr/>
            </p:nvSpPr>
            <p:spPr bwMode="auto">
              <a:xfrm>
                <a:off x="2509565" y="4370045"/>
                <a:ext cx="2349500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审核评估程序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8683" name="Picture 41" descr="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4363" y="4572008"/>
              <a:ext cx="344963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684" name="组合 53"/>
            <p:cNvGrpSpPr>
              <a:grpSpLocks/>
            </p:cNvGrpSpPr>
            <p:nvPr/>
          </p:nvGrpSpPr>
          <p:grpSpPr bwMode="auto">
            <a:xfrm>
              <a:off x="2071688" y="5065371"/>
              <a:ext cx="4038600" cy="523876"/>
              <a:chOff x="2071688" y="5065371"/>
              <a:chExt cx="4038600" cy="523876"/>
            </a:xfrm>
          </p:grpSpPr>
          <p:sp>
            <p:nvSpPr>
              <p:cNvPr id="28688" name="Line 83"/>
              <p:cNvSpPr>
                <a:spLocks noChangeShapeType="1"/>
              </p:cNvSpPr>
              <p:nvPr/>
            </p:nvSpPr>
            <p:spPr bwMode="auto">
              <a:xfrm>
                <a:off x="2300288" y="5522566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9" name="Oval 84"/>
              <p:cNvSpPr>
                <a:spLocks noChangeArrowheads="1"/>
              </p:cNvSpPr>
              <p:nvPr/>
            </p:nvSpPr>
            <p:spPr bwMode="gray">
              <a:xfrm>
                <a:off x="2071688" y="5208256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483A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Rectangle 85"/>
              <p:cNvSpPr>
                <a:spLocks noChangeArrowheads="1"/>
              </p:cNvSpPr>
              <p:nvPr/>
            </p:nvSpPr>
            <p:spPr bwMode="auto">
              <a:xfrm>
                <a:off x="2528615" y="5065371"/>
                <a:ext cx="3070225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审核评估结果使用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2A28-FD1C-443B-85E0-70CAA787E8D5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11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1" name="组合 52"/>
          <p:cNvGrpSpPr>
            <a:grpSpLocks/>
          </p:cNvGrpSpPr>
          <p:nvPr/>
        </p:nvGrpSpPr>
        <p:grpSpPr bwMode="auto">
          <a:xfrm>
            <a:off x="6983440" y="193675"/>
            <a:ext cx="1000125" cy="990600"/>
            <a:chOff x="5954244" y="193652"/>
            <a:chExt cx="1000125" cy="990600"/>
          </a:xfrm>
        </p:grpSpPr>
        <p:sp>
          <p:nvSpPr>
            <p:cNvPr id="2972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29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29702" name="组合 50"/>
          <p:cNvGrpSpPr>
            <a:grpSpLocks/>
          </p:cNvGrpSpPr>
          <p:nvPr/>
        </p:nvGrpSpPr>
        <p:grpSpPr bwMode="auto">
          <a:xfrm>
            <a:off x="4860952" y="177800"/>
            <a:ext cx="1000125" cy="990600"/>
            <a:chOff x="3831636" y="177027"/>
            <a:chExt cx="1000125" cy="990600"/>
          </a:xfrm>
        </p:grpSpPr>
        <p:sp>
          <p:nvSpPr>
            <p:cNvPr id="29725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26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29703" name="组合 51"/>
          <p:cNvGrpSpPr>
            <a:grpSpLocks/>
          </p:cNvGrpSpPr>
          <p:nvPr/>
        </p:nvGrpSpPr>
        <p:grpSpPr bwMode="auto">
          <a:xfrm>
            <a:off x="5915052" y="177800"/>
            <a:ext cx="1000125" cy="990600"/>
            <a:chOff x="4886581" y="177027"/>
            <a:chExt cx="1000125" cy="990600"/>
          </a:xfrm>
        </p:grpSpPr>
        <p:sp>
          <p:nvSpPr>
            <p:cNvPr id="29722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23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29704" name="组合 53"/>
          <p:cNvGrpSpPr>
            <a:grpSpLocks/>
          </p:cNvGrpSpPr>
          <p:nvPr/>
        </p:nvGrpSpPr>
        <p:grpSpPr bwMode="auto">
          <a:xfrm>
            <a:off x="8013727" y="177800"/>
            <a:ext cx="1000125" cy="990600"/>
            <a:chOff x="6984781" y="177027"/>
            <a:chExt cx="1000125" cy="990600"/>
          </a:xfrm>
        </p:grpSpPr>
        <p:sp>
          <p:nvSpPr>
            <p:cNvPr id="2971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20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29706" name="组合 46"/>
          <p:cNvGrpSpPr>
            <a:grpSpLocks/>
          </p:cNvGrpSpPr>
          <p:nvPr/>
        </p:nvGrpSpPr>
        <p:grpSpPr bwMode="auto">
          <a:xfrm>
            <a:off x="3827490" y="177800"/>
            <a:ext cx="1000125" cy="990600"/>
            <a:chOff x="2798254" y="177027"/>
            <a:chExt cx="1000125" cy="990600"/>
          </a:xfrm>
        </p:grpSpPr>
        <p:sp>
          <p:nvSpPr>
            <p:cNvPr id="2971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14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29707" name="组合 45"/>
          <p:cNvGrpSpPr>
            <a:grpSpLocks/>
          </p:cNvGrpSpPr>
          <p:nvPr/>
        </p:nvGrpSpPr>
        <p:grpSpPr bwMode="auto">
          <a:xfrm>
            <a:off x="2797202" y="-63500"/>
            <a:ext cx="990600" cy="1258888"/>
            <a:chOff x="1769218" y="-63795"/>
            <a:chExt cx="990600" cy="1258458"/>
          </a:xfrm>
        </p:grpSpPr>
        <p:sp>
          <p:nvSpPr>
            <p:cNvPr id="2971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5847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9711" name="未知"/>
            <p:cNvSpPr>
              <a:spLocks/>
            </p:cNvSpPr>
            <p:nvPr/>
          </p:nvSpPr>
          <p:spPr bwMode="auto">
            <a:xfrm>
              <a:off x="1769218" y="-63795"/>
              <a:ext cx="990600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52810" y="1"/>
              <a:ext cx="847725" cy="83099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评估原则</a:t>
              </a:r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基本原则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2938" y="2428875"/>
            <a:ext cx="8286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目标性原则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。突出目标的导向性，注重学校办学定位和人才培养目标的确定、实现与改进。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主体性原则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。突出学校的主体性，注重发挥学校在人才培养质量保障中的主体作用，体现学校在评估中的重要地位。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多样性原则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。突出人才培养的多样性，尊重学校的办学自主权，引导学校合理制定质量标准，形成办学特色。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发展性原则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。突出工作的发展性，注重建立质量保障的长效机制，持续改进培养过程、提升内涵、提高质量。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实证性原则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。突出判断的实证性，注重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以问题为引导、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以数据为依据、以事实来证明。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DB081-49C0-40F5-BF9B-AFD12E5E2288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12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对象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条件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57250" y="2357438"/>
            <a:ext cx="77866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评估对象</a:t>
            </a:r>
            <a:endParaRPr lang="en-US" altLang="en-US" sz="2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年之前已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接受水平评估或合格评估的高校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，其中水平评估“合格”及以上的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所，合格评估“通过”的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7250" y="3714752"/>
            <a:ext cx="7786688" cy="19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评估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条件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学校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办学条件指标达到教育部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普通高等学校基本办学条件指标（试行）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（教发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〔2004〕2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号）规定的合格标准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公办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高校生均拨款达到财政部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关于进一步提高地方普通本科高校生均拨款水平的意见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（财教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[2010]567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号）明确的要求。</a:t>
            </a:r>
            <a:endParaRPr lang="en-US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728" name="组合 45"/>
          <p:cNvGrpSpPr>
            <a:grpSpLocks/>
          </p:cNvGrpSpPr>
          <p:nvPr/>
        </p:nvGrpSpPr>
        <p:grpSpPr bwMode="auto">
          <a:xfrm>
            <a:off x="7006084" y="193675"/>
            <a:ext cx="1000125" cy="990600"/>
            <a:chOff x="5954244" y="193652"/>
            <a:chExt cx="1000125" cy="990600"/>
          </a:xfrm>
        </p:grpSpPr>
        <p:sp>
          <p:nvSpPr>
            <p:cNvPr id="30752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0753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0729" name="组合 49"/>
          <p:cNvGrpSpPr>
            <a:grpSpLocks/>
          </p:cNvGrpSpPr>
          <p:nvPr/>
        </p:nvGrpSpPr>
        <p:grpSpPr bwMode="auto">
          <a:xfrm>
            <a:off x="4883596" y="177800"/>
            <a:ext cx="1000125" cy="990600"/>
            <a:chOff x="3831636" y="177027"/>
            <a:chExt cx="1000125" cy="990600"/>
          </a:xfrm>
        </p:grpSpPr>
        <p:sp>
          <p:nvSpPr>
            <p:cNvPr id="3074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0750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0730" name="组合 53"/>
          <p:cNvGrpSpPr>
            <a:grpSpLocks/>
          </p:cNvGrpSpPr>
          <p:nvPr/>
        </p:nvGrpSpPr>
        <p:grpSpPr bwMode="auto">
          <a:xfrm>
            <a:off x="5937696" y="177800"/>
            <a:ext cx="1000125" cy="990600"/>
            <a:chOff x="4886581" y="177027"/>
            <a:chExt cx="1000125" cy="990600"/>
          </a:xfrm>
        </p:grpSpPr>
        <p:sp>
          <p:nvSpPr>
            <p:cNvPr id="3074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0747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0731" name="组合 57"/>
          <p:cNvGrpSpPr>
            <a:grpSpLocks/>
          </p:cNvGrpSpPr>
          <p:nvPr/>
        </p:nvGrpSpPr>
        <p:grpSpPr bwMode="auto">
          <a:xfrm>
            <a:off x="8036371" y="177800"/>
            <a:ext cx="1000125" cy="990600"/>
            <a:chOff x="6984781" y="177027"/>
            <a:chExt cx="1000125" cy="990600"/>
          </a:xfrm>
        </p:grpSpPr>
        <p:sp>
          <p:nvSpPr>
            <p:cNvPr id="3074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0744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0733" name="组合 65"/>
          <p:cNvGrpSpPr>
            <a:grpSpLocks/>
          </p:cNvGrpSpPr>
          <p:nvPr/>
        </p:nvGrpSpPr>
        <p:grpSpPr bwMode="auto">
          <a:xfrm>
            <a:off x="3850134" y="0"/>
            <a:ext cx="992187" cy="1168400"/>
            <a:chOff x="2798254" y="177027"/>
            <a:chExt cx="1000125" cy="990600"/>
          </a:xfrm>
        </p:grpSpPr>
        <p:sp>
          <p:nvSpPr>
            <p:cNvPr id="3073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9796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0738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0734" name="组合 69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72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zh-CN" sz="1200" b="1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8181-EEE4-4A45-A641-AB917D9ACB8A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13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时间安排</a:t>
            </a:r>
          </a:p>
        </p:txBody>
      </p:sp>
      <p:sp>
        <p:nvSpPr>
          <p:cNvPr id="42" name="Freeform 4"/>
          <p:cNvSpPr>
            <a:spLocks/>
          </p:cNvSpPr>
          <p:nvPr/>
        </p:nvSpPr>
        <p:spPr bwMode="ltGray">
          <a:xfrm>
            <a:off x="1030288" y="2603500"/>
            <a:ext cx="7899400" cy="3441700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rgbClr val="F77A1D">
                  <a:gamma/>
                  <a:shade val="40000"/>
                  <a:invGamma/>
                </a:srgbClr>
              </a:gs>
              <a:gs pos="50000">
                <a:srgbClr val="F77A1D"/>
              </a:gs>
              <a:gs pos="100000">
                <a:srgbClr val="F77A1D">
                  <a:gamma/>
                  <a:shade val="40000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>
            <a:off x="2103438" y="2952750"/>
            <a:ext cx="233362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rgbClr val="8F038F"/>
              </a:gs>
              <a:gs pos="50000">
                <a:srgbClr val="8F038F">
                  <a:gamma/>
                  <a:tint val="35686"/>
                  <a:invGamma/>
                </a:srgbClr>
              </a:gs>
              <a:gs pos="100000">
                <a:srgbClr val="8F038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3009900" y="3282950"/>
            <a:ext cx="271463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rgbClr val="8F038F"/>
              </a:gs>
              <a:gs pos="50000">
                <a:srgbClr val="8F038F">
                  <a:gamma/>
                  <a:tint val="35686"/>
                  <a:invGamma/>
                </a:srgbClr>
              </a:gs>
              <a:gs pos="100000">
                <a:srgbClr val="8F038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3994150" y="3598863"/>
            <a:ext cx="368300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F038F"/>
              </a:gs>
              <a:gs pos="50000">
                <a:srgbClr val="8F038F">
                  <a:gamma/>
                  <a:tint val="35686"/>
                  <a:invGamma/>
                </a:srgbClr>
              </a:gs>
              <a:gs pos="100000">
                <a:srgbClr val="8F038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6362700" y="4256088"/>
            <a:ext cx="581025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rgbClr val="8F038F"/>
              </a:gs>
              <a:gs pos="50000">
                <a:srgbClr val="8F038F">
                  <a:gamma/>
                  <a:tint val="35686"/>
                  <a:invGamma/>
                </a:srgbClr>
              </a:gs>
              <a:gs pos="100000">
                <a:srgbClr val="8F038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5151438" y="3981450"/>
            <a:ext cx="455612" cy="427038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rgbClr val="8F038F"/>
              </a:gs>
              <a:gs pos="50000">
                <a:srgbClr val="8F038F">
                  <a:gamma/>
                  <a:tint val="35686"/>
                  <a:invGamma/>
                </a:srgbClr>
              </a:gs>
              <a:gs pos="100000">
                <a:srgbClr val="8F038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gray">
          <a:xfrm>
            <a:off x="1739900" y="2279650"/>
            <a:ext cx="93821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2015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gray">
          <a:xfrm>
            <a:off x="2679700" y="2293938"/>
            <a:ext cx="93821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2016</a:t>
            </a:r>
          </a:p>
        </p:txBody>
      </p:sp>
      <p:sp>
        <p:nvSpPr>
          <p:cNvPr id="31758" name="Text Box 12"/>
          <p:cNvSpPr txBox="1">
            <a:spLocks noChangeArrowheads="1"/>
          </p:cNvSpPr>
          <p:nvPr/>
        </p:nvSpPr>
        <p:spPr bwMode="gray">
          <a:xfrm>
            <a:off x="3714750" y="2298700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</a:p>
        </p:txBody>
      </p:sp>
      <p:sp>
        <p:nvSpPr>
          <p:cNvPr id="31759" name="Text Box 13"/>
          <p:cNvSpPr txBox="1">
            <a:spLocks noChangeArrowheads="1"/>
          </p:cNvSpPr>
          <p:nvPr/>
        </p:nvSpPr>
        <p:spPr bwMode="gray">
          <a:xfrm>
            <a:off x="4714875" y="2286000"/>
            <a:ext cx="137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lang="en-US" altLang="zh-CN" sz="14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60" name="Text Box 14"/>
          <p:cNvSpPr txBox="1">
            <a:spLocks noChangeArrowheads="1"/>
          </p:cNvSpPr>
          <p:nvPr/>
        </p:nvSpPr>
        <p:spPr bwMode="gray">
          <a:xfrm>
            <a:off x="6072188" y="2289175"/>
            <a:ext cx="1125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endParaRPr lang="en-US" altLang="zh-CN" sz="14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gray">
          <a:xfrm>
            <a:off x="0" y="3295650"/>
            <a:ext cx="230981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制定评估方案和评估计划</a:t>
            </a:r>
            <a:endParaRPr lang="en-US" altLang="zh-CN" b="1" kern="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gray">
          <a:xfrm>
            <a:off x="792163" y="3803650"/>
            <a:ext cx="2519362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300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遴选</a:t>
            </a:r>
            <a:r>
              <a:rPr lang="en-US" altLang="zh-CN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所学校进行试点性评估</a:t>
            </a:r>
            <a:endParaRPr lang="en-US" altLang="zh-CN" b="1" kern="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gray">
          <a:xfrm>
            <a:off x="2786063" y="4214813"/>
            <a:ext cx="185737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en-US" altLang="zh-CN" b="1" kern="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gray">
          <a:xfrm>
            <a:off x="2643188" y="4929188"/>
            <a:ext cx="252095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完成水平评估“合格”及以上学校的评估</a:t>
            </a:r>
            <a:endParaRPr lang="en-US" altLang="zh-CN" b="1" kern="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gray">
          <a:xfrm>
            <a:off x="4572000" y="5500688"/>
            <a:ext cx="252095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完成所有应参加审核评估学校的评估</a:t>
            </a:r>
            <a:endParaRPr lang="en-US" altLang="zh-CN" b="1" kern="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66" name="AutoShape 20"/>
          <p:cNvCxnSpPr>
            <a:cxnSpLocks noChangeShapeType="1"/>
            <a:stCxn id="45" idx="3"/>
            <a:endCxn id="55" idx="0"/>
          </p:cNvCxnSpPr>
          <p:nvPr/>
        </p:nvCxnSpPr>
        <p:spPr bwMode="gray">
          <a:xfrm rot="5400000">
            <a:off x="1585913" y="2660650"/>
            <a:ext cx="2032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31767" name="AutoShape 21"/>
          <p:cNvCxnSpPr>
            <a:cxnSpLocks noChangeShapeType="1"/>
            <a:stCxn id="46" idx="3"/>
            <a:endCxn id="56" idx="0"/>
          </p:cNvCxnSpPr>
          <p:nvPr/>
        </p:nvCxnSpPr>
        <p:spPr bwMode="gray">
          <a:xfrm rot="5400000">
            <a:off x="2433638" y="3091656"/>
            <a:ext cx="330200" cy="1093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31768" name="AutoShape 22"/>
          <p:cNvCxnSpPr>
            <a:cxnSpLocks noChangeShapeType="1"/>
            <a:stCxn id="47" idx="3"/>
            <a:endCxn id="57" idx="0"/>
          </p:cNvCxnSpPr>
          <p:nvPr/>
        </p:nvCxnSpPr>
        <p:spPr bwMode="gray">
          <a:xfrm rot="5400000">
            <a:off x="3792537" y="3829051"/>
            <a:ext cx="307975" cy="463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31769" name="AutoShape 23"/>
          <p:cNvCxnSpPr>
            <a:cxnSpLocks noChangeShapeType="1"/>
            <a:stCxn id="49" idx="3"/>
            <a:endCxn id="58" idx="0"/>
          </p:cNvCxnSpPr>
          <p:nvPr/>
        </p:nvCxnSpPr>
        <p:spPr bwMode="gray">
          <a:xfrm rot="5400000">
            <a:off x="4380707" y="3931444"/>
            <a:ext cx="520700" cy="1474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31770" name="AutoShape 24"/>
          <p:cNvCxnSpPr>
            <a:cxnSpLocks noChangeShapeType="1"/>
          </p:cNvCxnSpPr>
          <p:nvPr/>
        </p:nvCxnSpPr>
        <p:spPr bwMode="gray">
          <a:xfrm rot="10800000" flipV="1">
            <a:off x="5380038" y="4938713"/>
            <a:ext cx="1108075" cy="6334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sp>
        <p:nvSpPr>
          <p:cNvPr id="65" name="AutoShape 25"/>
          <p:cNvSpPr>
            <a:spLocks noChangeArrowheads="1"/>
          </p:cNvSpPr>
          <p:nvPr/>
        </p:nvSpPr>
        <p:spPr bwMode="gray">
          <a:xfrm>
            <a:off x="6362700" y="2647950"/>
            <a:ext cx="581025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rgbClr val="A59A55"/>
              </a:gs>
              <a:gs pos="50000">
                <a:srgbClr val="A59A55">
                  <a:gamma/>
                  <a:tint val="35686"/>
                  <a:invGamma/>
                </a:srgbClr>
              </a:gs>
              <a:gs pos="100000">
                <a:srgbClr val="A59A55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26"/>
          <p:cNvSpPr>
            <a:spLocks noChangeArrowheads="1"/>
          </p:cNvSpPr>
          <p:nvPr/>
        </p:nvSpPr>
        <p:spPr bwMode="gray">
          <a:xfrm>
            <a:off x="5151438" y="2646363"/>
            <a:ext cx="455612" cy="1433512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rgbClr val="A59A55"/>
              </a:gs>
              <a:gs pos="50000">
                <a:srgbClr val="A59A55">
                  <a:gamma/>
                  <a:tint val="35686"/>
                  <a:invGamma/>
                </a:srgbClr>
              </a:gs>
              <a:gs pos="100000">
                <a:srgbClr val="A59A55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AutoShape 27"/>
          <p:cNvSpPr>
            <a:spLocks noChangeArrowheads="1"/>
          </p:cNvSpPr>
          <p:nvPr/>
        </p:nvSpPr>
        <p:spPr bwMode="gray">
          <a:xfrm>
            <a:off x="3994150" y="2643188"/>
            <a:ext cx="368300" cy="1049337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rgbClr val="A59A55"/>
              </a:gs>
              <a:gs pos="50000">
                <a:srgbClr val="A59A55">
                  <a:gamma/>
                  <a:tint val="35686"/>
                  <a:invGamma/>
                </a:srgbClr>
              </a:gs>
              <a:gs pos="100000">
                <a:srgbClr val="A59A55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AutoShape 28"/>
          <p:cNvSpPr>
            <a:spLocks noChangeArrowheads="1"/>
          </p:cNvSpPr>
          <p:nvPr/>
        </p:nvSpPr>
        <p:spPr bwMode="gray">
          <a:xfrm>
            <a:off x="3009900" y="2649538"/>
            <a:ext cx="271463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rgbClr val="A59A55"/>
              </a:gs>
              <a:gs pos="50000">
                <a:srgbClr val="A59A55">
                  <a:gamma/>
                  <a:tint val="35686"/>
                  <a:invGamma/>
                </a:srgbClr>
              </a:gs>
              <a:gs pos="100000">
                <a:srgbClr val="A59A55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AutoShape 29"/>
          <p:cNvSpPr>
            <a:spLocks noChangeArrowheads="1"/>
          </p:cNvSpPr>
          <p:nvPr/>
        </p:nvSpPr>
        <p:spPr bwMode="gray">
          <a:xfrm>
            <a:off x="2103438" y="2651125"/>
            <a:ext cx="233362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rgbClr val="A59A55"/>
              </a:gs>
              <a:gs pos="50000">
                <a:srgbClr val="A59A55">
                  <a:gamma/>
                  <a:tint val="35686"/>
                  <a:invGamma/>
                </a:srgbClr>
              </a:gs>
              <a:gs pos="100000">
                <a:srgbClr val="A59A55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76" name="组合 81"/>
          <p:cNvGrpSpPr>
            <a:grpSpLocks/>
          </p:cNvGrpSpPr>
          <p:nvPr/>
        </p:nvGrpSpPr>
        <p:grpSpPr bwMode="auto">
          <a:xfrm>
            <a:off x="7047508" y="193675"/>
            <a:ext cx="1000125" cy="990600"/>
            <a:chOff x="5954244" y="193652"/>
            <a:chExt cx="1000125" cy="990600"/>
          </a:xfrm>
        </p:grpSpPr>
        <p:sp>
          <p:nvSpPr>
            <p:cNvPr id="31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1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1777" name="组合 89"/>
          <p:cNvGrpSpPr>
            <a:grpSpLocks/>
          </p:cNvGrpSpPr>
          <p:nvPr/>
        </p:nvGrpSpPr>
        <p:grpSpPr bwMode="auto">
          <a:xfrm>
            <a:off x="5979120" y="177800"/>
            <a:ext cx="1000125" cy="990600"/>
            <a:chOff x="4886581" y="177027"/>
            <a:chExt cx="1000125" cy="990600"/>
          </a:xfrm>
        </p:grpSpPr>
        <p:sp>
          <p:nvSpPr>
            <p:cNvPr id="3179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1798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9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1778" name="组合 93"/>
          <p:cNvGrpSpPr>
            <a:grpSpLocks/>
          </p:cNvGrpSpPr>
          <p:nvPr/>
        </p:nvGrpSpPr>
        <p:grpSpPr bwMode="auto">
          <a:xfrm>
            <a:off x="8077795" y="177800"/>
            <a:ext cx="1000125" cy="990600"/>
            <a:chOff x="6984781" y="177027"/>
            <a:chExt cx="1000125" cy="990600"/>
          </a:xfrm>
        </p:grpSpPr>
        <p:sp>
          <p:nvSpPr>
            <p:cNvPr id="31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1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1780" name="组合 109"/>
          <p:cNvGrpSpPr>
            <a:grpSpLocks/>
          </p:cNvGrpSpPr>
          <p:nvPr/>
        </p:nvGrpSpPr>
        <p:grpSpPr bwMode="auto">
          <a:xfrm>
            <a:off x="2843808" y="169863"/>
            <a:ext cx="984250" cy="977900"/>
            <a:chOff x="1759693" y="-63795"/>
            <a:chExt cx="1000125" cy="1258458"/>
          </a:xfrm>
        </p:grpSpPr>
        <p:sp>
          <p:nvSpPr>
            <p:cNvPr id="111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31781" name="组合 112"/>
          <p:cNvGrpSpPr>
            <a:grpSpLocks/>
          </p:cNvGrpSpPr>
          <p:nvPr/>
        </p:nvGrpSpPr>
        <p:grpSpPr bwMode="auto">
          <a:xfrm>
            <a:off x="4925020" y="177800"/>
            <a:ext cx="1000125" cy="990600"/>
            <a:chOff x="3831636" y="177027"/>
            <a:chExt cx="1000125" cy="990600"/>
          </a:xfrm>
        </p:grpSpPr>
        <p:sp>
          <p:nvSpPr>
            <p:cNvPr id="3178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1787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8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1782" name="组合 116"/>
          <p:cNvGrpSpPr>
            <a:grpSpLocks/>
          </p:cNvGrpSpPr>
          <p:nvPr/>
        </p:nvGrpSpPr>
        <p:grpSpPr bwMode="auto">
          <a:xfrm>
            <a:off x="3901009" y="0"/>
            <a:ext cx="982738" cy="1168400"/>
            <a:chOff x="2807779" y="177027"/>
            <a:chExt cx="990600" cy="990600"/>
          </a:xfrm>
        </p:grpSpPr>
        <p:sp>
          <p:nvSpPr>
            <p:cNvPr id="3178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9796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1784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54167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14</a:t>
            </a:fld>
            <a:endParaRPr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重点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2968" y="2420888"/>
            <a:ext cx="7643808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办学定位和人才培养目标与社会需求的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适应度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教师和教学资源对学校人才培养的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保障度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人才培养效果与培养目标的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达成度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教学和质量保障体系运行的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有效度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学生和社会用人单位的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满意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度</a:t>
            </a:r>
            <a:endParaRPr lang="en-US" altLang="zh-CN" sz="24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上一次本科教学工作评估整改的</a:t>
            </a:r>
            <a:r>
              <a:rPr lang="zh-CN" altLang="en-US" sz="2400" b="1" dirty="0" smtClean="0">
                <a:solidFill>
                  <a:srgbClr val="F4891E"/>
                </a:solidFill>
                <a:latin typeface="微软雅黑" pitchFamily="34" charset="-122"/>
                <a:ea typeface="微软雅黑" pitchFamily="34" charset="-122"/>
              </a:rPr>
              <a:t>成效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形标注 28"/>
          <p:cNvSpPr/>
          <p:nvPr/>
        </p:nvSpPr>
        <p:spPr>
          <a:xfrm>
            <a:off x="5676081" y="1412776"/>
            <a:ext cx="3000375" cy="785813"/>
          </a:xfrm>
          <a:prstGeom prst="wedgeEllipseCallout">
            <a:avLst>
              <a:gd name="adj1" fmla="val -31032"/>
              <a:gd name="adj2" fmla="val 1012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五度一效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7006084" y="193675"/>
            <a:ext cx="1000125" cy="990600"/>
            <a:chOff x="5954244" y="193652"/>
            <a:chExt cx="1000125" cy="990600"/>
          </a:xfrm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2777" name="组合 53"/>
          <p:cNvGrpSpPr>
            <a:grpSpLocks/>
          </p:cNvGrpSpPr>
          <p:nvPr/>
        </p:nvGrpSpPr>
        <p:grpSpPr bwMode="auto">
          <a:xfrm>
            <a:off x="5937696" y="177800"/>
            <a:ext cx="1000125" cy="990600"/>
            <a:chOff x="4886581" y="177027"/>
            <a:chExt cx="1000125" cy="990600"/>
          </a:xfrm>
        </p:grpSpPr>
        <p:sp>
          <p:nvSpPr>
            <p:cNvPr id="3279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8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8036371" y="177800"/>
            <a:ext cx="1000125" cy="990600"/>
            <a:chOff x="6984781" y="177027"/>
            <a:chExt cx="1000125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2780" name="组合 65"/>
          <p:cNvGrpSpPr>
            <a:grpSpLocks/>
          </p:cNvGrpSpPr>
          <p:nvPr/>
        </p:nvGrpSpPr>
        <p:grpSpPr bwMode="auto">
          <a:xfrm>
            <a:off x="3850134" y="177800"/>
            <a:ext cx="1000125" cy="990600"/>
            <a:chOff x="2798254" y="177027"/>
            <a:chExt cx="1000125" cy="990600"/>
          </a:xfrm>
        </p:grpSpPr>
        <p:sp>
          <p:nvSpPr>
            <p:cNvPr id="3278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89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2781" name="组合 73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75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32782" name="组合 76"/>
          <p:cNvGrpSpPr>
            <a:grpSpLocks/>
          </p:cNvGrpSpPr>
          <p:nvPr/>
        </p:nvGrpSpPr>
        <p:grpSpPr bwMode="auto">
          <a:xfrm>
            <a:off x="4893499" y="-33338"/>
            <a:ext cx="1029910" cy="1201738"/>
            <a:chOff x="3841161" y="177027"/>
            <a:chExt cx="990600" cy="990600"/>
          </a:xfrm>
        </p:grpSpPr>
        <p:sp>
          <p:nvSpPr>
            <p:cNvPr id="3278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72323" cy="48203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84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44200" y="197665"/>
              <a:ext cx="847724" cy="684996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57298"/>
            <a:ext cx="9144000" cy="52228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D3B8D-8CE7-4C36-8221-E2CBE20CA147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15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341438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58775" y="2205038"/>
            <a:ext cx="1714500" cy="2571750"/>
            <a:chOff x="720" y="1223"/>
            <a:chExt cx="1367" cy="2615"/>
          </a:xfrm>
        </p:grpSpPr>
        <p:sp>
          <p:nvSpPr>
            <p:cNvPr id="33827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28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29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30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31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32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3833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33836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37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38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39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40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3834" name="Text Box 105"/>
            <p:cNvSpPr txBox="1">
              <a:spLocks noChangeArrowheads="1"/>
            </p:cNvSpPr>
            <p:nvPr/>
          </p:nvSpPr>
          <p:spPr bwMode="gray">
            <a:xfrm>
              <a:off x="1276" y="122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gray">
            <a:xfrm>
              <a:off x="768" y="1977"/>
              <a:ext cx="1296" cy="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与实施</a:t>
              </a:r>
            </a:p>
          </p:txBody>
        </p:sp>
      </p:grpSp>
      <p:grpSp>
        <p:nvGrpSpPr>
          <p:cNvPr id="33800" name="组合 90"/>
          <p:cNvGrpSpPr>
            <a:grpSpLocks/>
          </p:cNvGrpSpPr>
          <p:nvPr/>
        </p:nvGrpSpPr>
        <p:grpSpPr bwMode="auto">
          <a:xfrm>
            <a:off x="7006084" y="193675"/>
            <a:ext cx="1000125" cy="990600"/>
            <a:chOff x="5954244" y="193652"/>
            <a:chExt cx="1000125" cy="990600"/>
          </a:xfrm>
        </p:grpSpPr>
        <p:sp>
          <p:nvSpPr>
            <p:cNvPr id="3382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825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3801" name="组合 94"/>
          <p:cNvGrpSpPr>
            <a:grpSpLocks/>
          </p:cNvGrpSpPr>
          <p:nvPr/>
        </p:nvGrpSpPr>
        <p:grpSpPr bwMode="auto">
          <a:xfrm>
            <a:off x="4883596" y="177800"/>
            <a:ext cx="1000125" cy="990600"/>
            <a:chOff x="3831636" y="177027"/>
            <a:chExt cx="1000125" cy="990600"/>
          </a:xfrm>
        </p:grpSpPr>
        <p:sp>
          <p:nvSpPr>
            <p:cNvPr id="3382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822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3802" name="组合 98"/>
          <p:cNvGrpSpPr>
            <a:grpSpLocks/>
          </p:cNvGrpSpPr>
          <p:nvPr/>
        </p:nvGrpSpPr>
        <p:grpSpPr bwMode="auto">
          <a:xfrm>
            <a:off x="5947373" y="0"/>
            <a:ext cx="1006324" cy="1168400"/>
            <a:chOff x="4896106" y="177027"/>
            <a:chExt cx="990600" cy="990600"/>
          </a:xfrm>
        </p:grpSpPr>
        <p:sp>
          <p:nvSpPr>
            <p:cNvPr id="3381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85738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819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015117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3803" name="组合 102"/>
          <p:cNvGrpSpPr>
            <a:grpSpLocks/>
          </p:cNvGrpSpPr>
          <p:nvPr/>
        </p:nvGrpSpPr>
        <p:grpSpPr bwMode="auto">
          <a:xfrm>
            <a:off x="8036371" y="177800"/>
            <a:ext cx="1000125" cy="990600"/>
            <a:chOff x="6984781" y="177027"/>
            <a:chExt cx="1000125" cy="990600"/>
          </a:xfrm>
        </p:grpSpPr>
        <p:sp>
          <p:nvSpPr>
            <p:cNvPr id="33815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816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3805" name="组合 110"/>
          <p:cNvGrpSpPr>
            <a:grpSpLocks/>
          </p:cNvGrpSpPr>
          <p:nvPr/>
        </p:nvGrpSpPr>
        <p:grpSpPr bwMode="auto">
          <a:xfrm>
            <a:off x="3850134" y="177800"/>
            <a:ext cx="1000125" cy="990600"/>
            <a:chOff x="2798254" y="177027"/>
            <a:chExt cx="1000125" cy="990600"/>
          </a:xfrm>
        </p:grpSpPr>
        <p:sp>
          <p:nvSpPr>
            <p:cNvPr id="3380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810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1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3806" name="组合 114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116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71563" y="4509120"/>
            <a:ext cx="6786562" cy="2127250"/>
            <a:chOff x="912" y="2016"/>
            <a:chExt cx="4025" cy="1345"/>
          </a:xfrm>
        </p:grpSpPr>
        <p:sp>
          <p:nvSpPr>
            <p:cNvPr id="29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108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gray">
            <a:xfrm>
              <a:off x="1047" y="2148"/>
              <a:ext cx="383" cy="36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3" name="Text Box 16"/>
            <p:cNvSpPr txBox="1">
              <a:spLocks noChangeArrowheads="1"/>
            </p:cNvSpPr>
            <p:nvPr/>
          </p:nvSpPr>
          <p:spPr bwMode="gray">
            <a:xfrm>
              <a:off x="954" y="2106"/>
              <a:ext cx="3983" cy="1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省教育厅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：统筹协调审核评估工作，制定实施方案及评估计划，检查参评高校的整改工作。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省教育厅高教处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：制定审核评估工作指南，组织实施具体评估工作。</a:t>
              </a:r>
            </a:p>
            <a:p>
              <a:pPr eaLnBrk="0" hangingPunct="0">
                <a:lnSpc>
                  <a:spcPts val="3000"/>
                </a:lnSpc>
                <a:defRPr/>
              </a:pPr>
              <a:endParaRPr lang="en-US" altLang="zh-CN" sz="2400" b="1" dirty="0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52228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9649-2ECA-4C33-A77B-9FF08B2A775B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16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TextBox 13"/>
          <p:cNvSpPr txBox="1">
            <a:spLocks noChangeArrowheads="1"/>
          </p:cNvSpPr>
          <p:nvPr/>
        </p:nvSpPr>
        <p:spPr bwMode="auto">
          <a:xfrm flipH="1">
            <a:off x="214313" y="1268413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54013" y="2152650"/>
            <a:ext cx="1719262" cy="2571750"/>
            <a:chOff x="716" y="1223"/>
            <a:chExt cx="1371" cy="2615"/>
          </a:xfrm>
        </p:grpSpPr>
        <p:sp>
          <p:nvSpPr>
            <p:cNvPr id="34868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9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70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71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72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73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4874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34877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78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79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80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81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875" name="Text Box 105"/>
            <p:cNvSpPr txBox="1">
              <a:spLocks noChangeArrowheads="1"/>
            </p:cNvSpPr>
            <p:nvPr/>
          </p:nvSpPr>
          <p:spPr bwMode="gray">
            <a:xfrm>
              <a:off x="1276" y="122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gray">
            <a:xfrm>
              <a:off x="716" y="1977"/>
              <a:ext cx="1296" cy="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与实施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2254250" y="2159000"/>
            <a:ext cx="1714500" cy="2493963"/>
            <a:chOff x="2208" y="1228"/>
            <a:chExt cx="1365" cy="2610"/>
          </a:xfrm>
        </p:grpSpPr>
        <p:sp>
          <p:nvSpPr>
            <p:cNvPr id="34855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56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57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58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59" name="Oval 112"/>
            <p:cNvSpPr>
              <a:spLocks noChangeArrowheads="1"/>
            </p:cNvSpPr>
            <p:nvPr/>
          </p:nvSpPr>
          <p:spPr bwMode="gray">
            <a:xfrm>
              <a:off x="2678" y="1228"/>
              <a:ext cx="404" cy="54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0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1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2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3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4" name="Text Box 117"/>
            <p:cNvSpPr txBox="1">
              <a:spLocks noChangeArrowheads="1"/>
            </p:cNvSpPr>
            <p:nvPr/>
          </p:nvSpPr>
          <p:spPr bwMode="gray">
            <a:xfrm>
              <a:off x="2764" y="1268"/>
              <a:ext cx="223" cy="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Text Box 118"/>
            <p:cNvSpPr txBox="1">
              <a:spLocks noChangeArrowheads="1"/>
            </p:cNvSpPr>
            <p:nvPr/>
          </p:nvSpPr>
          <p:spPr bwMode="gray">
            <a:xfrm>
              <a:off x="2256" y="1942"/>
              <a:ext cx="1295" cy="1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考察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与审核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66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67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825" name="组合 92"/>
          <p:cNvGrpSpPr>
            <a:grpSpLocks/>
          </p:cNvGrpSpPr>
          <p:nvPr/>
        </p:nvGrpSpPr>
        <p:grpSpPr bwMode="auto">
          <a:xfrm>
            <a:off x="7015609" y="169111"/>
            <a:ext cx="990600" cy="1015164"/>
            <a:chOff x="5963769" y="169088"/>
            <a:chExt cx="990600" cy="1015164"/>
          </a:xfrm>
        </p:grpSpPr>
        <p:sp>
          <p:nvSpPr>
            <p:cNvPr id="3484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4850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101459" y="169088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4826" name="组合 96"/>
          <p:cNvGrpSpPr>
            <a:grpSpLocks/>
          </p:cNvGrpSpPr>
          <p:nvPr/>
        </p:nvGrpSpPr>
        <p:grpSpPr bwMode="auto">
          <a:xfrm>
            <a:off x="4893121" y="177800"/>
            <a:ext cx="990600" cy="990600"/>
            <a:chOff x="3841161" y="177027"/>
            <a:chExt cx="990600" cy="990600"/>
          </a:xfrm>
        </p:grpSpPr>
        <p:sp>
          <p:nvSpPr>
            <p:cNvPr id="3484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4847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58199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4827" name="组合 100"/>
          <p:cNvGrpSpPr>
            <a:grpSpLocks/>
          </p:cNvGrpSpPr>
          <p:nvPr/>
        </p:nvGrpSpPr>
        <p:grpSpPr bwMode="auto">
          <a:xfrm>
            <a:off x="5947373" y="0"/>
            <a:ext cx="1006324" cy="1168400"/>
            <a:chOff x="4896106" y="177027"/>
            <a:chExt cx="990600" cy="990600"/>
          </a:xfrm>
        </p:grpSpPr>
        <p:sp>
          <p:nvSpPr>
            <p:cNvPr id="3484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85738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4844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015117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4828" name="组合 104"/>
          <p:cNvGrpSpPr>
            <a:grpSpLocks/>
          </p:cNvGrpSpPr>
          <p:nvPr/>
        </p:nvGrpSpPr>
        <p:grpSpPr bwMode="auto">
          <a:xfrm>
            <a:off x="8045896" y="169111"/>
            <a:ext cx="990600" cy="999289"/>
            <a:chOff x="6994306" y="168338"/>
            <a:chExt cx="990600" cy="999289"/>
          </a:xfrm>
        </p:grpSpPr>
        <p:sp>
          <p:nvSpPr>
            <p:cNvPr id="3484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4841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01841" y="168338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4830" name="组合 112"/>
          <p:cNvGrpSpPr>
            <a:grpSpLocks/>
          </p:cNvGrpSpPr>
          <p:nvPr/>
        </p:nvGrpSpPr>
        <p:grpSpPr bwMode="auto">
          <a:xfrm>
            <a:off x="3859659" y="177800"/>
            <a:ext cx="990600" cy="990600"/>
            <a:chOff x="2807779" y="177027"/>
            <a:chExt cx="990600" cy="990600"/>
          </a:xfrm>
        </p:grpSpPr>
        <p:sp>
          <p:nvSpPr>
            <p:cNvPr id="3483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4835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6709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4831" name="组合 116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118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96938" y="4437112"/>
            <a:ext cx="7032505" cy="1911350"/>
            <a:chOff x="912" y="2016"/>
            <a:chExt cx="4002" cy="718"/>
          </a:xfrm>
        </p:grpSpPr>
        <p:sp>
          <p:nvSpPr>
            <p:cNvPr id="7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71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54" name="Text Box 16"/>
            <p:cNvSpPr txBox="1">
              <a:spLocks noChangeArrowheads="1"/>
            </p:cNvSpPr>
            <p:nvPr/>
          </p:nvSpPr>
          <p:spPr bwMode="gray">
            <a:xfrm>
              <a:off x="932" y="2094"/>
              <a:ext cx="3982" cy="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湖南省普通高等学校教学评估委员会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：评估意见的审核、评估工作的咨询、评估申诉的受理与仲裁等。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湖南省普通高等学校审核评估专家组织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：进校实施考察</a:t>
              </a:r>
              <a:r>
                <a:rPr lang="zh-CN" altLang="en-US" sz="2200" b="1" dirty="0" smtClean="0">
                  <a:latin typeface="微软雅黑" pitchFamily="34" charset="-122"/>
                  <a:ea typeface="微软雅黑" pitchFamily="34" charset="-122"/>
                </a:rPr>
                <a:t>评估。</a:t>
              </a:r>
              <a:endParaRPr lang="zh-CN" altLang="en-US" sz="2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52228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472B-D0AF-429B-BB4F-42136D0E2877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17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5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58775" y="2000250"/>
            <a:ext cx="1714500" cy="2571750"/>
            <a:chOff x="720" y="1223"/>
            <a:chExt cx="1367" cy="2615"/>
          </a:xfrm>
        </p:grpSpPr>
        <p:sp>
          <p:nvSpPr>
            <p:cNvPr id="35907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8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9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10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11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12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5913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35916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917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918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919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920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5914" name="Text Box 105"/>
            <p:cNvSpPr txBox="1">
              <a:spLocks noChangeArrowheads="1"/>
            </p:cNvSpPr>
            <p:nvPr/>
          </p:nvSpPr>
          <p:spPr bwMode="gray">
            <a:xfrm>
              <a:off x="1276" y="122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gray">
            <a:xfrm>
              <a:off x="768" y="1977"/>
              <a:ext cx="1296" cy="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组织与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2254250" y="2051050"/>
            <a:ext cx="1714500" cy="2493963"/>
            <a:chOff x="2208" y="1228"/>
            <a:chExt cx="1365" cy="2610"/>
          </a:xfrm>
        </p:grpSpPr>
        <p:sp>
          <p:nvSpPr>
            <p:cNvPr id="35894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95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96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97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98" name="Oval 112"/>
            <p:cNvSpPr>
              <a:spLocks noChangeArrowheads="1"/>
            </p:cNvSpPr>
            <p:nvPr/>
          </p:nvSpPr>
          <p:spPr bwMode="gray">
            <a:xfrm>
              <a:off x="2678" y="1228"/>
              <a:ext cx="404" cy="54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99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0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1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2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3" name="Text Box 117"/>
            <p:cNvSpPr txBox="1">
              <a:spLocks noChangeArrowheads="1"/>
            </p:cNvSpPr>
            <p:nvPr/>
          </p:nvSpPr>
          <p:spPr bwMode="gray">
            <a:xfrm>
              <a:off x="2764" y="1268"/>
              <a:ext cx="223" cy="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Text Box 118"/>
            <p:cNvSpPr txBox="1">
              <a:spLocks noChangeArrowheads="1"/>
            </p:cNvSpPr>
            <p:nvPr/>
          </p:nvSpPr>
          <p:spPr bwMode="gray">
            <a:xfrm>
              <a:off x="2256" y="1916"/>
              <a:ext cx="1295" cy="1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考察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与审核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905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906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210050" y="2079625"/>
            <a:ext cx="1714500" cy="2493963"/>
            <a:chOff x="2655" y="608"/>
            <a:chExt cx="1080" cy="1571"/>
          </a:xfrm>
        </p:grpSpPr>
        <p:sp>
          <p:nvSpPr>
            <p:cNvPr id="35880" name="AutoShape 122"/>
            <p:cNvSpPr>
              <a:spLocks noChangeArrowheads="1"/>
            </p:cNvSpPr>
            <p:nvPr/>
          </p:nvSpPr>
          <p:spPr bwMode="gray">
            <a:xfrm>
              <a:off x="2658" y="766"/>
              <a:ext cx="1077" cy="108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81" name="AutoShape 123"/>
            <p:cNvSpPr>
              <a:spLocks noChangeArrowheads="1"/>
            </p:cNvSpPr>
            <p:nvPr/>
          </p:nvSpPr>
          <p:spPr bwMode="gray">
            <a:xfrm>
              <a:off x="2675" y="779"/>
              <a:ext cx="1044" cy="1063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82" name="AutoShape 124"/>
            <p:cNvSpPr>
              <a:spLocks noChangeArrowheads="1"/>
            </p:cNvSpPr>
            <p:nvPr/>
          </p:nvSpPr>
          <p:spPr bwMode="gray">
            <a:xfrm>
              <a:off x="2683" y="1551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83" name="AutoShape 125"/>
            <p:cNvSpPr>
              <a:spLocks noChangeArrowheads="1"/>
            </p:cNvSpPr>
            <p:nvPr/>
          </p:nvSpPr>
          <p:spPr bwMode="gray">
            <a:xfrm>
              <a:off x="2683" y="777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5884" name="Group 126"/>
            <p:cNvGrpSpPr>
              <a:grpSpLocks/>
            </p:cNvGrpSpPr>
            <p:nvPr/>
          </p:nvGrpSpPr>
          <p:grpSpPr bwMode="auto">
            <a:xfrm>
              <a:off x="3029" y="608"/>
              <a:ext cx="320" cy="327"/>
              <a:chOff x="1291" y="470"/>
              <a:chExt cx="666" cy="895"/>
            </a:xfrm>
          </p:grpSpPr>
          <p:sp>
            <p:nvSpPr>
              <p:cNvPr id="35889" name="Oval 127"/>
              <p:cNvSpPr>
                <a:spLocks noChangeArrowheads="1"/>
              </p:cNvSpPr>
              <p:nvPr/>
            </p:nvSpPr>
            <p:spPr bwMode="gray">
              <a:xfrm>
                <a:off x="1291" y="470"/>
                <a:ext cx="666" cy="89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890" name="Oval 1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891" name="Oval 1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892" name="Oval 1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893" name="Oval 1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5885" name="Text Box 132"/>
            <p:cNvSpPr txBox="1">
              <a:spLocks noChangeArrowheads="1"/>
            </p:cNvSpPr>
            <p:nvPr/>
          </p:nvSpPr>
          <p:spPr bwMode="gray">
            <a:xfrm>
              <a:off x="3097" y="630"/>
              <a:ext cx="17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Text Box 133"/>
            <p:cNvSpPr txBox="1">
              <a:spLocks noChangeArrowheads="1"/>
            </p:cNvSpPr>
            <p:nvPr/>
          </p:nvSpPr>
          <p:spPr bwMode="gray">
            <a:xfrm>
              <a:off x="2702" y="1004"/>
              <a:ext cx="99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</a:p>
          </p:txBody>
        </p:sp>
        <p:sp>
          <p:nvSpPr>
            <p:cNvPr id="35887" name="AutoShape 134"/>
            <p:cNvSpPr>
              <a:spLocks noChangeArrowheads="1"/>
            </p:cNvSpPr>
            <p:nvPr/>
          </p:nvSpPr>
          <p:spPr bwMode="gray">
            <a:xfrm>
              <a:off x="2655" y="1849"/>
              <a:ext cx="1077" cy="33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888" name="AutoShape 135"/>
            <p:cNvSpPr>
              <a:spLocks noChangeArrowheads="1"/>
            </p:cNvSpPr>
            <p:nvPr/>
          </p:nvSpPr>
          <p:spPr bwMode="gray">
            <a:xfrm>
              <a:off x="2677" y="1858"/>
              <a:ext cx="1030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850" name="组合 110"/>
          <p:cNvGrpSpPr>
            <a:grpSpLocks/>
          </p:cNvGrpSpPr>
          <p:nvPr/>
        </p:nvGrpSpPr>
        <p:grpSpPr bwMode="auto">
          <a:xfrm>
            <a:off x="7006084" y="193675"/>
            <a:ext cx="1000125" cy="990600"/>
            <a:chOff x="5954244" y="193652"/>
            <a:chExt cx="1000125" cy="990600"/>
          </a:xfrm>
        </p:grpSpPr>
        <p:sp>
          <p:nvSpPr>
            <p:cNvPr id="3587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5875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5851" name="组合 114"/>
          <p:cNvGrpSpPr>
            <a:grpSpLocks/>
          </p:cNvGrpSpPr>
          <p:nvPr/>
        </p:nvGrpSpPr>
        <p:grpSpPr bwMode="auto">
          <a:xfrm>
            <a:off x="4883596" y="177800"/>
            <a:ext cx="1000125" cy="990600"/>
            <a:chOff x="3831636" y="177027"/>
            <a:chExt cx="1000125" cy="990600"/>
          </a:xfrm>
        </p:grpSpPr>
        <p:sp>
          <p:nvSpPr>
            <p:cNvPr id="3587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5872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5852" name="组合 118"/>
          <p:cNvGrpSpPr>
            <a:grpSpLocks/>
          </p:cNvGrpSpPr>
          <p:nvPr/>
        </p:nvGrpSpPr>
        <p:grpSpPr bwMode="auto">
          <a:xfrm>
            <a:off x="5937696" y="0"/>
            <a:ext cx="1016000" cy="1168400"/>
            <a:chOff x="4886581" y="177027"/>
            <a:chExt cx="1000125" cy="990600"/>
          </a:xfrm>
        </p:grpSpPr>
        <p:sp>
          <p:nvSpPr>
            <p:cNvPr id="3586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85738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5869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5853" name="组合 122"/>
          <p:cNvGrpSpPr>
            <a:grpSpLocks/>
          </p:cNvGrpSpPr>
          <p:nvPr/>
        </p:nvGrpSpPr>
        <p:grpSpPr bwMode="auto">
          <a:xfrm>
            <a:off x="8036371" y="177800"/>
            <a:ext cx="1000125" cy="990600"/>
            <a:chOff x="6984781" y="177027"/>
            <a:chExt cx="1000125" cy="990600"/>
          </a:xfrm>
        </p:grpSpPr>
        <p:sp>
          <p:nvSpPr>
            <p:cNvPr id="35865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5866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5855" name="组合 130"/>
          <p:cNvGrpSpPr>
            <a:grpSpLocks/>
          </p:cNvGrpSpPr>
          <p:nvPr/>
        </p:nvGrpSpPr>
        <p:grpSpPr bwMode="auto">
          <a:xfrm>
            <a:off x="3850134" y="177800"/>
            <a:ext cx="1000125" cy="990600"/>
            <a:chOff x="2798254" y="177027"/>
            <a:chExt cx="1000125" cy="990600"/>
          </a:xfrm>
        </p:grpSpPr>
        <p:sp>
          <p:nvSpPr>
            <p:cNvPr id="3585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5860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5856" name="组合 134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136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3925" y="4293096"/>
            <a:ext cx="7077075" cy="1814512"/>
            <a:chOff x="912" y="2016"/>
            <a:chExt cx="4025" cy="912"/>
          </a:xfrm>
        </p:grpSpPr>
        <p:sp>
          <p:nvSpPr>
            <p:cNvPr id="9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9" name="Text Box 16"/>
            <p:cNvSpPr txBox="1">
              <a:spLocks noChangeArrowheads="1"/>
            </p:cNvSpPr>
            <p:nvPr/>
          </p:nvSpPr>
          <p:spPr bwMode="gray">
            <a:xfrm>
              <a:off x="955" y="2132"/>
              <a:ext cx="3982" cy="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高等教育质量监测国家数据平台</a:t>
              </a:r>
              <a:r>
                <a:rPr lang="zh-CN" altLang="en-US" sz="2200" b="1" dirty="0" smtClean="0"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提供被评高校教学基本状态数据分析报告，作为专家组审核</a:t>
              </a:r>
              <a:r>
                <a:rPr lang="zh-CN" altLang="en-US" sz="2200" b="1" dirty="0" smtClean="0">
                  <a:latin typeface="微软雅黑" pitchFamily="34" charset="-122"/>
                  <a:ea typeface="微软雅黑" pitchFamily="34" charset="-122"/>
                </a:rPr>
                <a:t>评估的依据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全国高校本科教学工作评估管理信息系统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：提供专家组和参评高校实施审核评估工作。</a:t>
              </a:r>
              <a:endParaRPr lang="en-US" altLang="zh-CN" sz="2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52228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DAAE-9AB3-4EA0-B090-95AC3BFDE094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18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58775" y="2065338"/>
            <a:ext cx="1714500" cy="2571750"/>
            <a:chOff x="720" y="1223"/>
            <a:chExt cx="1367" cy="2615"/>
          </a:xfrm>
        </p:grpSpPr>
        <p:sp>
          <p:nvSpPr>
            <p:cNvPr id="36946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7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8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9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50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51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6952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36955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56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57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58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59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6953" name="Text Box 105"/>
            <p:cNvSpPr txBox="1">
              <a:spLocks noChangeArrowheads="1"/>
            </p:cNvSpPr>
            <p:nvPr/>
          </p:nvSpPr>
          <p:spPr bwMode="gray">
            <a:xfrm>
              <a:off x="1276" y="122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gray">
            <a:xfrm>
              <a:off x="768" y="2024"/>
              <a:ext cx="1296" cy="8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组织与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2254250" y="2051050"/>
            <a:ext cx="1714500" cy="2493963"/>
            <a:chOff x="2208" y="1228"/>
            <a:chExt cx="1365" cy="2610"/>
          </a:xfrm>
        </p:grpSpPr>
        <p:sp>
          <p:nvSpPr>
            <p:cNvPr id="36933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4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5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6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7" name="Oval 112"/>
            <p:cNvSpPr>
              <a:spLocks noChangeArrowheads="1"/>
            </p:cNvSpPr>
            <p:nvPr/>
          </p:nvSpPr>
          <p:spPr bwMode="gray">
            <a:xfrm>
              <a:off x="2678" y="1228"/>
              <a:ext cx="404" cy="54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8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39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0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1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2" name="Text Box 117"/>
            <p:cNvSpPr txBox="1">
              <a:spLocks noChangeArrowheads="1"/>
            </p:cNvSpPr>
            <p:nvPr/>
          </p:nvSpPr>
          <p:spPr bwMode="gray">
            <a:xfrm>
              <a:off x="2764" y="1268"/>
              <a:ext cx="223" cy="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Text Box 118"/>
            <p:cNvSpPr txBox="1">
              <a:spLocks noChangeArrowheads="1"/>
            </p:cNvSpPr>
            <p:nvPr/>
          </p:nvSpPr>
          <p:spPr bwMode="gray">
            <a:xfrm>
              <a:off x="2256" y="1916"/>
              <a:ext cx="1295" cy="1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考察与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44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45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210050" y="2079625"/>
            <a:ext cx="1714500" cy="2493963"/>
            <a:chOff x="2655" y="608"/>
            <a:chExt cx="1080" cy="1571"/>
          </a:xfrm>
        </p:grpSpPr>
        <p:sp>
          <p:nvSpPr>
            <p:cNvPr id="36919" name="AutoShape 122"/>
            <p:cNvSpPr>
              <a:spLocks noChangeArrowheads="1"/>
            </p:cNvSpPr>
            <p:nvPr/>
          </p:nvSpPr>
          <p:spPr bwMode="gray">
            <a:xfrm>
              <a:off x="2658" y="766"/>
              <a:ext cx="1077" cy="108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20" name="AutoShape 123"/>
            <p:cNvSpPr>
              <a:spLocks noChangeArrowheads="1"/>
            </p:cNvSpPr>
            <p:nvPr/>
          </p:nvSpPr>
          <p:spPr bwMode="gray">
            <a:xfrm>
              <a:off x="2675" y="779"/>
              <a:ext cx="1044" cy="1063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21" name="AutoShape 124"/>
            <p:cNvSpPr>
              <a:spLocks noChangeArrowheads="1"/>
            </p:cNvSpPr>
            <p:nvPr/>
          </p:nvSpPr>
          <p:spPr bwMode="gray">
            <a:xfrm>
              <a:off x="2683" y="1551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22" name="AutoShape 125"/>
            <p:cNvSpPr>
              <a:spLocks noChangeArrowheads="1"/>
            </p:cNvSpPr>
            <p:nvPr/>
          </p:nvSpPr>
          <p:spPr bwMode="gray">
            <a:xfrm>
              <a:off x="2683" y="777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6923" name="Group 126"/>
            <p:cNvGrpSpPr>
              <a:grpSpLocks/>
            </p:cNvGrpSpPr>
            <p:nvPr/>
          </p:nvGrpSpPr>
          <p:grpSpPr bwMode="auto">
            <a:xfrm>
              <a:off x="3029" y="608"/>
              <a:ext cx="320" cy="327"/>
              <a:chOff x="1291" y="470"/>
              <a:chExt cx="666" cy="895"/>
            </a:xfrm>
          </p:grpSpPr>
          <p:sp>
            <p:nvSpPr>
              <p:cNvPr id="36928" name="Oval 127"/>
              <p:cNvSpPr>
                <a:spLocks noChangeArrowheads="1"/>
              </p:cNvSpPr>
              <p:nvPr/>
            </p:nvSpPr>
            <p:spPr bwMode="gray">
              <a:xfrm>
                <a:off x="1291" y="470"/>
                <a:ext cx="666" cy="89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29" name="Oval 1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30" name="Oval 1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31" name="Oval 1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32" name="Oval 1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6924" name="Text Box 132"/>
            <p:cNvSpPr txBox="1">
              <a:spLocks noChangeArrowheads="1"/>
            </p:cNvSpPr>
            <p:nvPr/>
          </p:nvSpPr>
          <p:spPr bwMode="gray">
            <a:xfrm>
              <a:off x="3097" y="630"/>
              <a:ext cx="17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Text Box 133"/>
            <p:cNvSpPr txBox="1">
              <a:spLocks noChangeArrowheads="1"/>
            </p:cNvSpPr>
            <p:nvPr/>
          </p:nvSpPr>
          <p:spPr bwMode="gray">
            <a:xfrm>
              <a:off x="2696" y="1026"/>
              <a:ext cx="99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</a:p>
          </p:txBody>
        </p:sp>
        <p:sp>
          <p:nvSpPr>
            <p:cNvPr id="36926" name="AutoShape 134"/>
            <p:cNvSpPr>
              <a:spLocks noChangeArrowheads="1"/>
            </p:cNvSpPr>
            <p:nvPr/>
          </p:nvSpPr>
          <p:spPr bwMode="gray">
            <a:xfrm>
              <a:off x="2655" y="1849"/>
              <a:ext cx="1077" cy="33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27" name="AutoShape 135"/>
            <p:cNvSpPr>
              <a:spLocks noChangeArrowheads="1"/>
            </p:cNvSpPr>
            <p:nvPr/>
          </p:nvSpPr>
          <p:spPr bwMode="gray">
            <a:xfrm>
              <a:off x="2677" y="1858"/>
              <a:ext cx="1030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6135688" y="2038350"/>
            <a:ext cx="1714500" cy="2560638"/>
            <a:chOff x="720" y="1234"/>
            <a:chExt cx="1367" cy="2604"/>
          </a:xfrm>
        </p:grpSpPr>
        <p:sp>
          <p:nvSpPr>
            <p:cNvPr id="36905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06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07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08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09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10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6911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36914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15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16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17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918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6912" name="Text Box 105"/>
            <p:cNvSpPr txBox="1">
              <a:spLocks noChangeArrowheads="1"/>
            </p:cNvSpPr>
            <p:nvPr/>
          </p:nvSpPr>
          <p:spPr bwMode="gray">
            <a:xfrm>
              <a:off x="1276" y="126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Text Box 106"/>
            <p:cNvSpPr txBox="1">
              <a:spLocks noChangeArrowheads="1"/>
            </p:cNvSpPr>
            <p:nvPr/>
          </p:nvSpPr>
          <p:spPr bwMode="gray">
            <a:xfrm>
              <a:off x="793" y="1875"/>
              <a:ext cx="1219" cy="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经费</a:t>
              </a:r>
              <a:endParaRPr lang="en-US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</a:t>
              </a:r>
            </a:p>
          </p:txBody>
        </p:sp>
      </p:grpSp>
      <p:grpSp>
        <p:nvGrpSpPr>
          <p:cNvPr id="36875" name="组合 108"/>
          <p:cNvGrpSpPr>
            <a:grpSpLocks/>
          </p:cNvGrpSpPr>
          <p:nvPr/>
        </p:nvGrpSpPr>
        <p:grpSpPr bwMode="auto">
          <a:xfrm>
            <a:off x="7006084" y="193675"/>
            <a:ext cx="1000125" cy="990600"/>
            <a:chOff x="5954244" y="193652"/>
            <a:chExt cx="1000125" cy="990600"/>
          </a:xfrm>
        </p:grpSpPr>
        <p:sp>
          <p:nvSpPr>
            <p:cNvPr id="3689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6900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1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36876" name="组合 112"/>
          <p:cNvGrpSpPr>
            <a:grpSpLocks/>
          </p:cNvGrpSpPr>
          <p:nvPr/>
        </p:nvGrpSpPr>
        <p:grpSpPr bwMode="auto">
          <a:xfrm>
            <a:off x="4883596" y="177800"/>
            <a:ext cx="1000125" cy="990600"/>
            <a:chOff x="3831636" y="177027"/>
            <a:chExt cx="1000125" cy="990600"/>
          </a:xfrm>
        </p:grpSpPr>
        <p:sp>
          <p:nvSpPr>
            <p:cNvPr id="3689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6897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8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36877" name="组合 116"/>
          <p:cNvGrpSpPr>
            <a:grpSpLocks/>
          </p:cNvGrpSpPr>
          <p:nvPr/>
        </p:nvGrpSpPr>
        <p:grpSpPr bwMode="auto">
          <a:xfrm>
            <a:off x="5937696" y="0"/>
            <a:ext cx="1016000" cy="1168400"/>
            <a:chOff x="4886581" y="177027"/>
            <a:chExt cx="1000125" cy="990600"/>
          </a:xfrm>
        </p:grpSpPr>
        <p:sp>
          <p:nvSpPr>
            <p:cNvPr id="3689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85738" cy="49578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6894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5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70454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36878" name="组合 120"/>
          <p:cNvGrpSpPr>
            <a:grpSpLocks/>
          </p:cNvGrpSpPr>
          <p:nvPr/>
        </p:nvGrpSpPr>
        <p:grpSpPr bwMode="auto">
          <a:xfrm>
            <a:off x="8036371" y="177800"/>
            <a:ext cx="1000125" cy="990600"/>
            <a:chOff x="6984781" y="177027"/>
            <a:chExt cx="1000125" cy="990600"/>
          </a:xfrm>
        </p:grpSpPr>
        <p:sp>
          <p:nvSpPr>
            <p:cNvPr id="3689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6891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36880" name="组合 128"/>
          <p:cNvGrpSpPr>
            <a:grpSpLocks/>
          </p:cNvGrpSpPr>
          <p:nvPr/>
        </p:nvGrpSpPr>
        <p:grpSpPr bwMode="auto">
          <a:xfrm>
            <a:off x="3850134" y="177800"/>
            <a:ext cx="1000125" cy="990600"/>
            <a:chOff x="2798254" y="177027"/>
            <a:chExt cx="1000125" cy="990600"/>
          </a:xfrm>
        </p:grpSpPr>
        <p:sp>
          <p:nvSpPr>
            <p:cNvPr id="3688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6885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36881" name="组合 132"/>
          <p:cNvGrpSpPr>
            <a:grpSpLocks/>
          </p:cNvGrpSpPr>
          <p:nvPr/>
        </p:nvGrpSpPr>
        <p:grpSpPr bwMode="auto">
          <a:xfrm>
            <a:off x="2802384" y="169863"/>
            <a:ext cx="984250" cy="977900"/>
            <a:chOff x="1759693" y="-63795"/>
            <a:chExt cx="1000125" cy="1258458"/>
          </a:xfrm>
        </p:grpSpPr>
        <p:sp>
          <p:nvSpPr>
            <p:cNvPr id="134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20750" y="4365104"/>
            <a:ext cx="7151688" cy="1880562"/>
            <a:chOff x="912" y="2016"/>
            <a:chExt cx="3984" cy="937"/>
          </a:xfrm>
        </p:grpSpPr>
        <p:sp>
          <p:nvSpPr>
            <p:cNvPr id="10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4" name="Text Box 16"/>
            <p:cNvSpPr txBox="1">
              <a:spLocks noChangeArrowheads="1"/>
            </p:cNvSpPr>
            <p:nvPr/>
          </p:nvSpPr>
          <p:spPr bwMode="gray">
            <a:xfrm>
              <a:off x="996" y="2148"/>
              <a:ext cx="3860" cy="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2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审核评估工作经费</a:t>
              </a:r>
              <a:r>
                <a:rPr lang="zh-CN" altLang="en-US" sz="2200" b="1" dirty="0" smtClean="0">
                  <a:latin typeface="微软雅黑" pitchFamily="34" charset="-122"/>
                  <a:ea typeface="微软雅黑" pitchFamily="34" charset="-122"/>
                </a:rPr>
                <a:t>：省教育厅设立审核评估工作经费，用于</a:t>
              </a:r>
              <a:r>
                <a:rPr lang="zh-CN" altLang="en-US" sz="2200" b="1" dirty="0">
                  <a:latin typeface="微软雅黑" pitchFamily="34" charset="-122"/>
                  <a:ea typeface="微软雅黑" pitchFamily="34" charset="-122"/>
                </a:rPr>
                <a:t>专家组评估考察工作，包括交通费、食宿费、评审费等。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1B6E7-FDE2-4A32-B2A6-29ADF33C8F21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19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程序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76225" y="2564904"/>
            <a:ext cx="1570038" cy="2571750"/>
            <a:chOff x="720" y="1223"/>
            <a:chExt cx="1367" cy="2615"/>
          </a:xfrm>
        </p:grpSpPr>
        <p:sp>
          <p:nvSpPr>
            <p:cNvPr id="42080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81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82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83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84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85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2086" name="Group 99"/>
            <p:cNvGrpSpPr>
              <a:grpSpLocks/>
            </p:cNvGrpSpPr>
            <p:nvPr/>
          </p:nvGrpSpPr>
          <p:grpSpPr bwMode="auto">
            <a:xfrm>
              <a:off x="1189" y="1234"/>
              <a:ext cx="405" cy="528"/>
              <a:chOff x="1289" y="480"/>
              <a:chExt cx="668" cy="871"/>
            </a:xfrm>
          </p:grpSpPr>
          <p:sp>
            <p:nvSpPr>
              <p:cNvPr id="42089" name="Oval 100"/>
              <p:cNvSpPr>
                <a:spLocks noChangeArrowheads="1"/>
              </p:cNvSpPr>
              <p:nvPr/>
            </p:nvSpPr>
            <p:spPr bwMode="gray">
              <a:xfrm>
                <a:off x="1289" y="480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90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91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92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93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2087" name="Text Box 105"/>
            <p:cNvSpPr txBox="1">
              <a:spLocks noChangeArrowheads="1"/>
            </p:cNvSpPr>
            <p:nvPr/>
          </p:nvSpPr>
          <p:spPr bwMode="gray">
            <a:xfrm>
              <a:off x="1276" y="122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Text Box 106"/>
            <p:cNvSpPr txBox="1">
              <a:spLocks noChangeArrowheads="1"/>
            </p:cNvSpPr>
            <p:nvPr/>
          </p:nvSpPr>
          <p:spPr bwMode="gray">
            <a:xfrm>
              <a:off x="768" y="1775"/>
              <a:ext cx="1295" cy="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学校自评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2000250" y="2625229"/>
            <a:ext cx="1573213" cy="2474913"/>
            <a:chOff x="2208" y="1248"/>
            <a:chExt cx="1365" cy="2590"/>
          </a:xfrm>
        </p:grpSpPr>
        <p:sp>
          <p:nvSpPr>
            <p:cNvPr id="42067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68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69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0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1" name="Oval 112"/>
            <p:cNvSpPr>
              <a:spLocks noChangeArrowheads="1"/>
            </p:cNvSpPr>
            <p:nvPr/>
          </p:nvSpPr>
          <p:spPr bwMode="gray">
            <a:xfrm>
              <a:off x="2678" y="1248"/>
              <a:ext cx="404" cy="54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2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3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4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5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6" name="Text Box 117"/>
            <p:cNvSpPr txBox="1">
              <a:spLocks noChangeArrowheads="1"/>
            </p:cNvSpPr>
            <p:nvPr/>
          </p:nvSpPr>
          <p:spPr bwMode="gray">
            <a:xfrm>
              <a:off x="2764" y="1268"/>
              <a:ext cx="223" cy="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118"/>
            <p:cNvSpPr txBox="1">
              <a:spLocks noChangeArrowheads="1"/>
            </p:cNvSpPr>
            <p:nvPr/>
          </p:nvSpPr>
          <p:spPr bwMode="gray">
            <a:xfrm>
              <a:off x="2256" y="1791"/>
              <a:ext cx="1295" cy="1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专家进校考察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b="1" dirty="0">
                <a:solidFill>
                  <a:srgbClr val="26262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78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79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52850" y="2614117"/>
            <a:ext cx="1527175" cy="2493962"/>
            <a:chOff x="2655" y="608"/>
            <a:chExt cx="1080" cy="1571"/>
          </a:xfrm>
        </p:grpSpPr>
        <p:sp>
          <p:nvSpPr>
            <p:cNvPr id="42053" name="AutoShape 122"/>
            <p:cNvSpPr>
              <a:spLocks noChangeArrowheads="1"/>
            </p:cNvSpPr>
            <p:nvPr/>
          </p:nvSpPr>
          <p:spPr bwMode="gray">
            <a:xfrm>
              <a:off x="2658" y="766"/>
              <a:ext cx="1077" cy="108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54" name="AutoShape 123"/>
            <p:cNvSpPr>
              <a:spLocks noChangeArrowheads="1"/>
            </p:cNvSpPr>
            <p:nvPr/>
          </p:nvSpPr>
          <p:spPr bwMode="gray">
            <a:xfrm>
              <a:off x="2675" y="779"/>
              <a:ext cx="1044" cy="1063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55" name="AutoShape 124"/>
            <p:cNvSpPr>
              <a:spLocks noChangeArrowheads="1"/>
            </p:cNvSpPr>
            <p:nvPr/>
          </p:nvSpPr>
          <p:spPr bwMode="gray">
            <a:xfrm>
              <a:off x="2683" y="1551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56" name="AutoShape 125"/>
            <p:cNvSpPr>
              <a:spLocks noChangeArrowheads="1"/>
            </p:cNvSpPr>
            <p:nvPr/>
          </p:nvSpPr>
          <p:spPr bwMode="gray">
            <a:xfrm>
              <a:off x="2683" y="777"/>
              <a:ext cx="1031" cy="26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2057" name="Group 126"/>
            <p:cNvGrpSpPr>
              <a:grpSpLocks/>
            </p:cNvGrpSpPr>
            <p:nvPr/>
          </p:nvGrpSpPr>
          <p:grpSpPr bwMode="auto">
            <a:xfrm>
              <a:off x="3029" y="608"/>
              <a:ext cx="320" cy="327"/>
              <a:chOff x="1291" y="470"/>
              <a:chExt cx="666" cy="895"/>
            </a:xfrm>
          </p:grpSpPr>
          <p:sp>
            <p:nvSpPr>
              <p:cNvPr id="42062" name="Oval 127"/>
              <p:cNvSpPr>
                <a:spLocks noChangeArrowheads="1"/>
              </p:cNvSpPr>
              <p:nvPr/>
            </p:nvSpPr>
            <p:spPr bwMode="gray">
              <a:xfrm>
                <a:off x="1291" y="470"/>
                <a:ext cx="666" cy="89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63" name="Oval 1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64" name="Oval 1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65" name="Oval 1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66" name="Oval 1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2058" name="Text Box 132"/>
            <p:cNvSpPr txBox="1">
              <a:spLocks noChangeArrowheads="1"/>
            </p:cNvSpPr>
            <p:nvPr/>
          </p:nvSpPr>
          <p:spPr bwMode="gray">
            <a:xfrm>
              <a:off x="3097" y="630"/>
              <a:ext cx="17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 Box 133"/>
            <p:cNvSpPr txBox="1">
              <a:spLocks noChangeArrowheads="1"/>
            </p:cNvSpPr>
            <p:nvPr/>
          </p:nvSpPr>
          <p:spPr bwMode="gray">
            <a:xfrm>
              <a:off x="2697" y="932"/>
              <a:ext cx="997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 dirty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形成评估报告</a:t>
              </a:r>
            </a:p>
          </p:txBody>
        </p:sp>
        <p:sp>
          <p:nvSpPr>
            <p:cNvPr id="42060" name="AutoShape 134"/>
            <p:cNvSpPr>
              <a:spLocks noChangeArrowheads="1"/>
            </p:cNvSpPr>
            <p:nvPr/>
          </p:nvSpPr>
          <p:spPr bwMode="gray">
            <a:xfrm>
              <a:off x="2655" y="1849"/>
              <a:ext cx="1077" cy="33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61" name="AutoShape 135"/>
            <p:cNvSpPr>
              <a:spLocks noChangeArrowheads="1"/>
            </p:cNvSpPr>
            <p:nvPr/>
          </p:nvSpPr>
          <p:spPr bwMode="gray">
            <a:xfrm>
              <a:off x="2677" y="1858"/>
              <a:ext cx="1030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5502275" y="2612529"/>
            <a:ext cx="1571625" cy="2493963"/>
            <a:chOff x="2208" y="1228"/>
            <a:chExt cx="1365" cy="2610"/>
          </a:xfrm>
        </p:grpSpPr>
        <p:sp>
          <p:nvSpPr>
            <p:cNvPr id="42040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1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2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3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4" name="Oval 112"/>
            <p:cNvSpPr>
              <a:spLocks noChangeArrowheads="1"/>
            </p:cNvSpPr>
            <p:nvPr/>
          </p:nvSpPr>
          <p:spPr bwMode="gray">
            <a:xfrm>
              <a:off x="2678" y="1228"/>
              <a:ext cx="404" cy="54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5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6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7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8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49" name="Text Box 117"/>
            <p:cNvSpPr txBox="1">
              <a:spLocks noChangeArrowheads="1"/>
            </p:cNvSpPr>
            <p:nvPr/>
          </p:nvSpPr>
          <p:spPr bwMode="gray">
            <a:xfrm>
              <a:off x="2764" y="1268"/>
              <a:ext cx="223" cy="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Text Box 118"/>
            <p:cNvSpPr txBox="1">
              <a:spLocks noChangeArrowheads="1"/>
            </p:cNvSpPr>
            <p:nvPr/>
          </p:nvSpPr>
          <p:spPr bwMode="gray">
            <a:xfrm>
              <a:off x="2256" y="1791"/>
              <a:ext cx="1295" cy="1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评估结论审议与</a:t>
              </a:r>
              <a:r>
                <a:rPr lang="zh-CN" altLang="en-US" sz="2400" b="1" dirty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</a:t>
              </a:r>
              <a:endParaRPr lang="en-US" altLang="zh-CN" sz="2400" b="1" dirty="0">
                <a:solidFill>
                  <a:srgbClr val="26262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51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52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7253288" y="2595067"/>
            <a:ext cx="1646237" cy="2532062"/>
            <a:chOff x="720" y="1263"/>
            <a:chExt cx="1367" cy="2575"/>
          </a:xfrm>
        </p:grpSpPr>
        <p:sp>
          <p:nvSpPr>
            <p:cNvPr id="42026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27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28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29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30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031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2032" name="Group 99"/>
            <p:cNvGrpSpPr>
              <a:grpSpLocks/>
            </p:cNvGrpSpPr>
            <p:nvPr/>
          </p:nvGrpSpPr>
          <p:grpSpPr bwMode="auto">
            <a:xfrm>
              <a:off x="1189" y="1296"/>
              <a:ext cx="405" cy="528"/>
              <a:chOff x="1289" y="582"/>
              <a:chExt cx="668" cy="871"/>
            </a:xfrm>
          </p:grpSpPr>
          <p:sp>
            <p:nvSpPr>
              <p:cNvPr id="42035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87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36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37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38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039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2033" name="Text Box 105"/>
            <p:cNvSpPr txBox="1">
              <a:spLocks noChangeArrowheads="1"/>
            </p:cNvSpPr>
            <p:nvPr/>
          </p:nvSpPr>
          <p:spPr bwMode="gray">
            <a:xfrm>
              <a:off x="1276" y="1263"/>
              <a:ext cx="223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en-US" alt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Text Box 106"/>
            <p:cNvSpPr txBox="1">
              <a:spLocks noChangeArrowheads="1"/>
            </p:cNvSpPr>
            <p:nvPr/>
          </p:nvSpPr>
          <p:spPr bwMode="gray">
            <a:xfrm>
              <a:off x="767" y="1775"/>
              <a:ext cx="1218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评估信息反馈与</a:t>
              </a:r>
              <a:r>
                <a:rPr lang="zh-CN" altLang="en-US" sz="2400" b="1" dirty="0">
                  <a:solidFill>
                    <a:srgbClr val="26262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整改</a:t>
              </a:r>
            </a:p>
          </p:txBody>
        </p:sp>
      </p:grpSp>
      <p:grpSp>
        <p:nvGrpSpPr>
          <p:cNvPr id="41996" name="组合 127"/>
          <p:cNvGrpSpPr>
            <a:grpSpLocks/>
          </p:cNvGrpSpPr>
          <p:nvPr/>
        </p:nvGrpSpPr>
        <p:grpSpPr bwMode="auto">
          <a:xfrm>
            <a:off x="6975499" y="-15875"/>
            <a:ext cx="962026" cy="1200150"/>
            <a:chOff x="5954243" y="193652"/>
            <a:chExt cx="1000126" cy="990600"/>
          </a:xfrm>
        </p:grpSpPr>
        <p:sp>
          <p:nvSpPr>
            <p:cNvPr id="4202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618601" cy="482671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02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4202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3" y="214290"/>
              <a:ext cx="847725" cy="685902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  <p:grpSp>
        <p:nvGrpSpPr>
          <p:cNvPr id="41997" name="组合 131"/>
          <p:cNvGrpSpPr>
            <a:grpSpLocks/>
          </p:cNvGrpSpPr>
          <p:nvPr/>
        </p:nvGrpSpPr>
        <p:grpSpPr bwMode="auto">
          <a:xfrm>
            <a:off x="4853012" y="177800"/>
            <a:ext cx="1000125" cy="990600"/>
            <a:chOff x="3831636" y="177027"/>
            <a:chExt cx="1000125" cy="990600"/>
          </a:xfrm>
        </p:grpSpPr>
        <p:sp>
          <p:nvSpPr>
            <p:cNvPr id="4201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018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42019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41998" name="组合 135"/>
          <p:cNvGrpSpPr>
            <a:grpSpLocks/>
          </p:cNvGrpSpPr>
          <p:nvPr/>
        </p:nvGrpSpPr>
        <p:grpSpPr bwMode="auto">
          <a:xfrm>
            <a:off x="8005787" y="177800"/>
            <a:ext cx="1000125" cy="990600"/>
            <a:chOff x="6984781" y="177027"/>
            <a:chExt cx="1000125" cy="990600"/>
          </a:xfrm>
        </p:grpSpPr>
        <p:sp>
          <p:nvSpPr>
            <p:cNvPr id="4201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01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4201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42000" name="组合 143"/>
          <p:cNvGrpSpPr>
            <a:grpSpLocks/>
          </p:cNvGrpSpPr>
          <p:nvPr/>
        </p:nvGrpSpPr>
        <p:grpSpPr bwMode="auto">
          <a:xfrm>
            <a:off x="3819550" y="177800"/>
            <a:ext cx="1000125" cy="990600"/>
            <a:chOff x="2798254" y="177027"/>
            <a:chExt cx="1000125" cy="990600"/>
          </a:xfrm>
        </p:grpSpPr>
        <p:sp>
          <p:nvSpPr>
            <p:cNvPr id="4200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009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42010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42001" name="组合 147"/>
          <p:cNvGrpSpPr>
            <a:grpSpLocks/>
          </p:cNvGrpSpPr>
          <p:nvPr/>
        </p:nvGrpSpPr>
        <p:grpSpPr bwMode="auto">
          <a:xfrm>
            <a:off x="2771800" y="169863"/>
            <a:ext cx="984250" cy="977900"/>
            <a:chOff x="1759693" y="-63795"/>
            <a:chExt cx="1000125" cy="1258458"/>
          </a:xfrm>
        </p:grpSpPr>
        <p:sp>
          <p:nvSpPr>
            <p:cNvPr id="149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42002" name="组合 150"/>
          <p:cNvGrpSpPr>
            <a:grpSpLocks/>
          </p:cNvGrpSpPr>
          <p:nvPr/>
        </p:nvGrpSpPr>
        <p:grpSpPr bwMode="auto">
          <a:xfrm>
            <a:off x="5907112" y="177800"/>
            <a:ext cx="1000125" cy="990600"/>
            <a:chOff x="4886581" y="177027"/>
            <a:chExt cx="1000125" cy="990600"/>
          </a:xfrm>
        </p:grpSpPr>
        <p:sp>
          <p:nvSpPr>
            <p:cNvPr id="4200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004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42005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4773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574" y="799763"/>
            <a:ext cx="6816307" cy="6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  <a:cs typeface="方正大黑简体"/>
              </a:rPr>
              <a:t>主要内容</a:t>
            </a:r>
            <a:endParaRPr lang="zh-CN" altLang="zh-CN" sz="40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endCxn id="6" idx="7"/>
          </p:cNvCxnSpPr>
          <p:nvPr/>
        </p:nvCxnSpPr>
        <p:spPr>
          <a:xfrm flipV="1">
            <a:off x="1618926" y="2970130"/>
            <a:ext cx="447873" cy="4223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75926" y="2714625"/>
            <a:ext cx="1863824" cy="1744696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031" y="2092574"/>
            <a:ext cx="1048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endParaRPr 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06" y="3217527"/>
            <a:ext cx="1749136" cy="78753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我国审核评估概况</a:t>
            </a:r>
            <a:endParaRPr lang="zh-CN" sz="24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5" name="Group 22"/>
          <p:cNvGrpSpPr>
            <a:grpSpLocks/>
          </p:cNvGrpSpPr>
          <p:nvPr/>
        </p:nvGrpSpPr>
        <p:grpSpPr bwMode="auto">
          <a:xfrm>
            <a:off x="1642168" y="2060848"/>
            <a:ext cx="2857822" cy="3312368"/>
            <a:chOff x="2000213" y="1227582"/>
            <a:chExt cx="3322620" cy="3906316"/>
          </a:xfrm>
        </p:grpSpPr>
        <p:sp>
          <p:nvSpPr>
            <p:cNvPr id="4" name="Oval 3"/>
            <p:cNvSpPr/>
            <p:nvPr/>
          </p:nvSpPr>
          <p:spPr>
            <a:xfrm>
              <a:off x="3146128" y="1946209"/>
              <a:ext cx="2171715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33861" y="1227582"/>
              <a:ext cx="1219217" cy="523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08239" y="2331541"/>
              <a:ext cx="2214594" cy="1195470"/>
            </a:xfrm>
            <a:prstGeom prst="rect">
              <a:avLst/>
            </a:prstGeom>
            <a:noFill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湖南省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审核评估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</a:t>
              </a: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要点</a:t>
              </a:r>
              <a:endParaRPr lang="zh-CN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000213" y="3838498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</a:p>
          </p:txBody>
        </p:sp>
      </p:grpSp>
      <p:grpSp>
        <p:nvGrpSpPr>
          <p:cNvPr id="19466" name="Group 23"/>
          <p:cNvGrpSpPr>
            <a:grpSpLocks/>
          </p:cNvGrpSpPr>
          <p:nvPr/>
        </p:nvGrpSpPr>
        <p:grpSpPr bwMode="auto">
          <a:xfrm>
            <a:off x="4716017" y="2049205"/>
            <a:ext cx="2089133" cy="2410116"/>
            <a:chOff x="6215074" y="1247577"/>
            <a:chExt cx="2286016" cy="2842286"/>
          </a:xfrm>
        </p:grpSpPr>
        <p:sp>
          <p:nvSpPr>
            <p:cNvPr id="5" name="Oval 4"/>
            <p:cNvSpPr/>
            <p:nvPr/>
          </p:nvSpPr>
          <p:spPr>
            <a:xfrm>
              <a:off x="6300204" y="1915764"/>
              <a:ext cx="2057400" cy="217409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578" y="1247577"/>
              <a:ext cx="1219200" cy="523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 dirty="0">
                  <a:solidFill>
                    <a:srgbClr val="65B131">
                      <a:alpha val="64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5074" y="2365269"/>
              <a:ext cx="2286016" cy="112879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湖南省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审核评估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内容释义</a:t>
              </a:r>
              <a:endParaRPr lang="zh-CN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057320" y="6292783"/>
            <a:ext cx="1835160" cy="309630"/>
          </a:xfrm>
        </p:spPr>
        <p:txBody>
          <a:bodyPr/>
          <a:lstStyle/>
          <a:p>
            <a:pPr>
              <a:defRPr/>
            </a:pPr>
            <a:fld id="{F088DDC4-965E-4F25-8E0E-0963D0702888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</a:t>
            </a:fld>
            <a:endParaRPr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6875355" y="2060848"/>
            <a:ext cx="2089133" cy="2410116"/>
            <a:chOff x="6215074" y="1247577"/>
            <a:chExt cx="2286016" cy="2842286"/>
          </a:xfrm>
        </p:grpSpPr>
        <p:sp>
          <p:nvSpPr>
            <p:cNvPr id="21" name="Oval 4"/>
            <p:cNvSpPr/>
            <p:nvPr/>
          </p:nvSpPr>
          <p:spPr>
            <a:xfrm>
              <a:off x="6300204" y="1915764"/>
              <a:ext cx="2057400" cy="2174099"/>
            </a:xfrm>
            <a:prstGeom prst="ellipse">
              <a:avLst/>
            </a:prstGeom>
            <a:gradFill flip="none" rotWithShape="1">
              <a:gsLst>
                <a:gs pos="5000">
                  <a:srgbClr val="FFC000"/>
                </a:gs>
                <a:gs pos="48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6359" y="1247577"/>
              <a:ext cx="1219199" cy="617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 smtClean="0">
                  <a:solidFill>
                    <a:srgbClr val="FFC000">
                      <a:alpha val="64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4</a:t>
              </a:r>
              <a:endParaRPr lang="zh-CN" sz="2800" b="1" dirty="0">
                <a:solidFill>
                  <a:srgbClr val="FFC000">
                    <a:alpha val="64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5074" y="2365269"/>
              <a:ext cx="2286016" cy="112879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湖南省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审核评估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操作规程</a:t>
              </a:r>
              <a:endParaRPr lang="zh-CN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7228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136E1-6AD6-43CA-84B6-90C8AC44B771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20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结果使用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57282" y="3643313"/>
            <a:ext cx="8286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通报批评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约谈学校主要领导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停止新设专业申报受理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减少本科招生计划数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限制教学改革与建设项目及相关重大项目的申报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1500" y="235743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对于无故拖延、不按时参加评估，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在评估中敷衍塞责、消极应付，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评估整改工作措施不力、效果不明显的高校，省教育厅采取以下措施：</a:t>
            </a:r>
          </a:p>
        </p:txBody>
      </p:sp>
      <p:grpSp>
        <p:nvGrpSpPr>
          <p:cNvPr id="43017" name="组合 49"/>
          <p:cNvGrpSpPr>
            <a:grpSpLocks/>
          </p:cNvGrpSpPr>
          <p:nvPr/>
        </p:nvGrpSpPr>
        <p:grpSpPr bwMode="auto">
          <a:xfrm>
            <a:off x="4925020" y="177800"/>
            <a:ext cx="1000125" cy="990600"/>
            <a:chOff x="3831636" y="177027"/>
            <a:chExt cx="1000125" cy="990600"/>
          </a:xfrm>
        </p:grpSpPr>
        <p:sp>
          <p:nvSpPr>
            <p:cNvPr id="430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3042" name="未知"/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1636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评估重点</a:t>
              </a:r>
            </a:p>
          </p:txBody>
        </p:sp>
      </p:grpSp>
      <p:grpSp>
        <p:nvGrpSpPr>
          <p:cNvPr id="43018" name="组合 53"/>
          <p:cNvGrpSpPr>
            <a:grpSpLocks/>
          </p:cNvGrpSpPr>
          <p:nvPr/>
        </p:nvGrpSpPr>
        <p:grpSpPr bwMode="auto">
          <a:xfrm>
            <a:off x="8077795" y="-15875"/>
            <a:ext cx="995363" cy="1184275"/>
            <a:chOff x="6984781" y="177027"/>
            <a:chExt cx="1000125" cy="990600"/>
          </a:xfrm>
        </p:grpSpPr>
        <p:sp>
          <p:nvSpPr>
            <p:cNvPr id="4303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7882" cy="489142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3039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6950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结果使用</a:t>
              </a:r>
            </a:p>
          </p:txBody>
        </p:sp>
      </p:grpSp>
      <p:grpSp>
        <p:nvGrpSpPr>
          <p:cNvPr id="43020" name="组合 61"/>
          <p:cNvGrpSpPr>
            <a:grpSpLocks/>
          </p:cNvGrpSpPr>
          <p:nvPr/>
        </p:nvGrpSpPr>
        <p:grpSpPr bwMode="auto">
          <a:xfrm>
            <a:off x="3891558" y="177800"/>
            <a:ext cx="1000125" cy="990600"/>
            <a:chOff x="2798254" y="177027"/>
            <a:chExt cx="1000125" cy="990600"/>
          </a:xfrm>
        </p:grpSpPr>
        <p:sp>
          <p:nvSpPr>
            <p:cNvPr id="43032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3033" name="未知"/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对象条件</a:t>
              </a:r>
            </a:p>
          </p:txBody>
        </p:sp>
      </p:grpSp>
      <p:grpSp>
        <p:nvGrpSpPr>
          <p:cNvPr id="43021" name="组合 65"/>
          <p:cNvGrpSpPr>
            <a:grpSpLocks/>
          </p:cNvGrpSpPr>
          <p:nvPr/>
        </p:nvGrpSpPr>
        <p:grpSpPr bwMode="auto">
          <a:xfrm>
            <a:off x="2843808" y="169863"/>
            <a:ext cx="984250" cy="977900"/>
            <a:chOff x="1759693" y="-63795"/>
            <a:chExt cx="1000125" cy="1258458"/>
          </a:xfrm>
        </p:grpSpPr>
        <p:sp>
          <p:nvSpPr>
            <p:cNvPr id="67" name="未知"/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-464"/>
              <a:ext cx="848493" cy="106846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评估原则</a:t>
              </a:r>
            </a:p>
          </p:txBody>
        </p:sp>
      </p:grpSp>
      <p:grpSp>
        <p:nvGrpSpPr>
          <p:cNvPr id="43022" name="组合 68"/>
          <p:cNvGrpSpPr>
            <a:grpSpLocks/>
          </p:cNvGrpSpPr>
          <p:nvPr/>
        </p:nvGrpSpPr>
        <p:grpSpPr bwMode="auto">
          <a:xfrm>
            <a:off x="5979120" y="177800"/>
            <a:ext cx="1000125" cy="990600"/>
            <a:chOff x="4886581" y="177027"/>
            <a:chExt cx="1000125" cy="990600"/>
          </a:xfrm>
        </p:grpSpPr>
        <p:sp>
          <p:nvSpPr>
            <p:cNvPr id="4302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3028" name="未知"/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9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组织管理</a:t>
              </a:r>
            </a:p>
          </p:txBody>
        </p:sp>
      </p:grpSp>
      <p:grpSp>
        <p:nvGrpSpPr>
          <p:cNvPr id="43023" name="组合 72"/>
          <p:cNvGrpSpPr>
            <a:grpSpLocks/>
          </p:cNvGrpSpPr>
          <p:nvPr/>
        </p:nvGrpSpPr>
        <p:grpSpPr bwMode="auto">
          <a:xfrm>
            <a:off x="7047508" y="193675"/>
            <a:ext cx="1000125" cy="990600"/>
            <a:chOff x="5954244" y="193652"/>
            <a:chExt cx="1000125" cy="990600"/>
          </a:xfrm>
        </p:grpSpPr>
        <p:sp>
          <p:nvSpPr>
            <p:cNvPr id="4302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3025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6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54244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评估程序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三、湖南省审核评估</a:t>
            </a:r>
            <a:r>
              <a:rPr alt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lang="zh-CN" alt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释义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35E9C-5E2C-4042-9C63-8AC15DD64841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21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2"/>
          <p:cNvGrpSpPr>
            <a:grpSpLocks/>
          </p:cNvGrpSpPr>
          <p:nvPr/>
        </p:nvGrpSpPr>
        <p:grpSpPr bwMode="auto">
          <a:xfrm>
            <a:off x="1476374" y="1214438"/>
            <a:ext cx="7667626" cy="5256212"/>
            <a:chOff x="1475655" y="1214438"/>
            <a:chExt cx="7668345" cy="5256220"/>
          </a:xfrm>
        </p:grpSpPr>
        <p:sp>
          <p:nvSpPr>
            <p:cNvPr id="25" name="AutoShape 65"/>
            <p:cNvSpPr>
              <a:spLocks noChangeArrowheads="1"/>
            </p:cNvSpPr>
            <p:nvPr/>
          </p:nvSpPr>
          <p:spPr bwMode="grayWhite">
            <a:xfrm>
              <a:off x="1475655" y="1214438"/>
              <a:ext cx="5760461" cy="4591057"/>
            </a:xfrm>
            <a:prstGeom prst="roundRect">
              <a:avLst>
                <a:gd name="adj" fmla="val 552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800000" scaled="0"/>
              <a:tileRect/>
            </a:gradFill>
            <a:ln w="1905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062" name="组合 40"/>
            <p:cNvGrpSpPr>
              <a:grpSpLocks/>
            </p:cNvGrpSpPr>
            <p:nvPr/>
          </p:nvGrpSpPr>
          <p:grpSpPr bwMode="auto">
            <a:xfrm>
              <a:off x="2271075" y="2571752"/>
              <a:ext cx="4490951" cy="523221"/>
              <a:chOff x="2271075" y="2571752"/>
              <a:chExt cx="4490951" cy="523221"/>
            </a:xfrm>
          </p:grpSpPr>
          <p:sp>
            <p:nvSpPr>
              <p:cNvPr id="45068" name="Line 75"/>
              <p:cNvSpPr>
                <a:spLocks noChangeShapeType="1"/>
              </p:cNvSpPr>
              <p:nvPr/>
            </p:nvSpPr>
            <p:spPr bwMode="auto">
              <a:xfrm>
                <a:off x="2281239" y="3071813"/>
                <a:ext cx="4450776" cy="231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9" name="Oval 76"/>
              <p:cNvSpPr>
                <a:spLocks noChangeArrowheads="1"/>
              </p:cNvSpPr>
              <p:nvPr/>
            </p:nvSpPr>
            <p:spPr bwMode="gray">
              <a:xfrm>
                <a:off x="2271075" y="2714622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A01DD5"/>
                  </a:gs>
                  <a:gs pos="100000">
                    <a:srgbClr val="6B138E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2627173" y="2571752"/>
                <a:ext cx="4134853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评估内容</a:t>
                </a:r>
                <a:r>
                  <a:rPr lang="zh-CN" altLang="en-US" sz="28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总体框架</a:t>
                </a:r>
                <a:r>
                  <a:rPr lang="zh-CN" altLang="en-US" sz="28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与特点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063" name="组合 48"/>
            <p:cNvGrpSpPr>
              <a:grpSpLocks/>
            </p:cNvGrpSpPr>
            <p:nvPr/>
          </p:nvGrpSpPr>
          <p:grpSpPr bwMode="auto">
            <a:xfrm>
              <a:off x="2271075" y="3786192"/>
              <a:ext cx="4460939" cy="523221"/>
              <a:chOff x="2271075" y="3786192"/>
              <a:chExt cx="4460939" cy="523221"/>
            </a:xfrm>
          </p:grpSpPr>
          <p:sp>
            <p:nvSpPr>
              <p:cNvPr id="45065" name="Line 83"/>
              <p:cNvSpPr>
                <a:spLocks noChangeShapeType="1"/>
              </p:cNvSpPr>
              <p:nvPr/>
            </p:nvSpPr>
            <p:spPr bwMode="auto">
              <a:xfrm>
                <a:off x="2281239" y="4286261"/>
                <a:ext cx="4450775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6" name="Oval 84"/>
              <p:cNvSpPr>
                <a:spLocks noChangeArrowheads="1"/>
              </p:cNvSpPr>
              <p:nvPr/>
            </p:nvSpPr>
            <p:spPr bwMode="gray">
              <a:xfrm>
                <a:off x="2271075" y="3929070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66C5F4"/>
                  </a:gs>
                  <a:gs pos="100000">
                    <a:srgbClr val="4483A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Rectangle 85"/>
              <p:cNvSpPr>
                <a:spLocks noChangeArrowheads="1"/>
              </p:cNvSpPr>
              <p:nvPr/>
            </p:nvSpPr>
            <p:spPr bwMode="auto">
              <a:xfrm>
                <a:off x="2627173" y="3786192"/>
                <a:ext cx="3057534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评估内容分</a:t>
                </a:r>
                <a:r>
                  <a:rPr lang="zh-CN" altLang="en-US" sz="28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</a:t>
                </a: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释义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5064" name="Picture 41" descr="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4363" y="4572008"/>
              <a:ext cx="344963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BCB2-600C-42AD-B627-3958AC7047E2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22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085" name="组合 169"/>
          <p:cNvGrpSpPr>
            <a:grpSpLocks/>
          </p:cNvGrpSpPr>
          <p:nvPr/>
        </p:nvGrpSpPr>
        <p:grpSpPr bwMode="auto">
          <a:xfrm>
            <a:off x="7929563" y="193675"/>
            <a:ext cx="1000125" cy="990600"/>
            <a:chOff x="7929586" y="193652"/>
            <a:chExt cx="1000125" cy="990600"/>
          </a:xfrm>
        </p:grpSpPr>
        <p:sp>
          <p:nvSpPr>
            <p:cNvPr id="4615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243911" y="498452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6158" name="未知"/>
            <p:cNvSpPr>
              <a:spLocks/>
            </p:cNvSpPr>
            <p:nvPr/>
          </p:nvSpPr>
          <p:spPr bwMode="auto">
            <a:xfrm>
              <a:off x="7939111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29586" y="214290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分项理解</a:t>
              </a:r>
            </a:p>
          </p:txBody>
        </p:sp>
      </p:grpSp>
      <p:grpSp>
        <p:nvGrpSpPr>
          <p:cNvPr id="46086" name="组合 168"/>
          <p:cNvGrpSpPr>
            <a:grpSpLocks/>
          </p:cNvGrpSpPr>
          <p:nvPr/>
        </p:nvGrpSpPr>
        <p:grpSpPr bwMode="auto">
          <a:xfrm>
            <a:off x="6905624" y="12477"/>
            <a:ext cx="952499" cy="1184275"/>
            <a:chOff x="6905729" y="12476"/>
            <a:chExt cx="952419" cy="1184252"/>
          </a:xfrm>
        </p:grpSpPr>
        <p:sp>
          <p:nvSpPr>
            <p:cNvPr id="46155" name="未知"/>
            <p:cNvSpPr>
              <a:spLocks/>
            </p:cNvSpPr>
            <p:nvPr/>
          </p:nvSpPr>
          <p:spPr bwMode="auto">
            <a:xfrm>
              <a:off x="6905729" y="12476"/>
              <a:ext cx="952419" cy="1184252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6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71689" y="214285"/>
              <a:ext cx="81505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总体框架</a:t>
              </a:r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303338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评估内容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总体框架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AutoShape 69"/>
          <p:cNvSpPr>
            <a:spLocks noChangeArrowheads="1"/>
          </p:cNvSpPr>
          <p:nvPr/>
        </p:nvSpPr>
        <p:spPr bwMode="gray">
          <a:xfrm>
            <a:off x="4713288" y="2349500"/>
            <a:ext cx="3022600" cy="663575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AutoShape 70"/>
          <p:cNvSpPr>
            <a:spLocks noChangeArrowheads="1"/>
          </p:cNvSpPr>
          <p:nvPr/>
        </p:nvSpPr>
        <p:spPr bwMode="gray">
          <a:xfrm>
            <a:off x="1025525" y="2227263"/>
            <a:ext cx="4067175" cy="833437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06388" y="2084388"/>
            <a:ext cx="1143000" cy="1152525"/>
            <a:chOff x="2161" y="696"/>
            <a:chExt cx="1360" cy="1356"/>
          </a:xfrm>
        </p:grpSpPr>
        <p:grpSp>
          <p:nvGrpSpPr>
            <p:cNvPr id="46148" name="Group 72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6150" name="Oval 73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51" name="Oval 74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52" name="Oval 75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53" name="Oval 76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54" name="Oval 77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5" name="Oval 78"/>
            <p:cNvSpPr>
              <a:spLocks noChangeArrowheads="1"/>
            </p:cNvSpPr>
            <p:nvPr/>
          </p:nvSpPr>
          <p:spPr bwMode="gray">
            <a:xfrm>
              <a:off x="2322" y="845"/>
              <a:ext cx="1054" cy="105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536575" y="2357438"/>
            <a:ext cx="758825" cy="652462"/>
            <a:chOff x="523" y="2809"/>
            <a:chExt cx="876" cy="882"/>
          </a:xfrm>
        </p:grpSpPr>
        <p:sp>
          <p:nvSpPr>
            <p:cNvPr id="46141" name="Oval 80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142" name="Line 81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3" name="Line 82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4" name="Freeform 83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5" name="Freeform 84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6" name="Freeform 85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7" name="Freeform 86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Rectangle 87"/>
          <p:cNvSpPr>
            <a:spLocks noChangeArrowheads="1"/>
          </p:cNvSpPr>
          <p:nvPr/>
        </p:nvSpPr>
        <p:spPr bwMode="white">
          <a:xfrm>
            <a:off x="377825" y="2430463"/>
            <a:ext cx="10160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20" name="Rectangle 88"/>
          <p:cNvSpPr>
            <a:spLocks noChangeArrowheads="1"/>
          </p:cNvSpPr>
          <p:nvPr/>
        </p:nvSpPr>
        <p:spPr bwMode="auto">
          <a:xfrm>
            <a:off x="1592263" y="2349500"/>
            <a:ext cx="30924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审核评估的内容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Text Box 89"/>
          <p:cNvSpPr txBox="1">
            <a:spLocks noChangeArrowheads="1"/>
          </p:cNvSpPr>
          <p:nvPr/>
        </p:nvSpPr>
        <p:spPr bwMode="gray">
          <a:xfrm>
            <a:off x="4949825" y="2295525"/>
            <a:ext cx="2405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三个层次</a:t>
            </a:r>
            <a:endParaRPr lang="en-US" altLang="zh-CN" sz="3600" b="1" baseline="300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AutoShape 90"/>
          <p:cNvSpPr>
            <a:spLocks noChangeArrowheads="1"/>
          </p:cNvSpPr>
          <p:nvPr/>
        </p:nvSpPr>
        <p:spPr bwMode="gray">
          <a:xfrm>
            <a:off x="4713288" y="3930650"/>
            <a:ext cx="3022600" cy="663575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AutoShape 91"/>
          <p:cNvSpPr>
            <a:spLocks noChangeArrowheads="1"/>
          </p:cNvSpPr>
          <p:nvPr/>
        </p:nvSpPr>
        <p:spPr bwMode="gray">
          <a:xfrm>
            <a:off x="1025525" y="3808413"/>
            <a:ext cx="4067175" cy="806450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306388" y="3665538"/>
            <a:ext cx="1143000" cy="1125537"/>
            <a:chOff x="2161" y="696"/>
            <a:chExt cx="1360" cy="1356"/>
          </a:xfrm>
        </p:grpSpPr>
        <p:grpSp>
          <p:nvGrpSpPr>
            <p:cNvPr id="46134" name="Group 93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6136" name="Oval 94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37" name="Oval 95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38" name="Oval 96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39" name="Oval 97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40" name="Oval 98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26" name="Oval 99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520700" y="3911600"/>
            <a:ext cx="758825" cy="652463"/>
            <a:chOff x="523" y="2809"/>
            <a:chExt cx="876" cy="882"/>
          </a:xfrm>
        </p:grpSpPr>
        <p:sp>
          <p:nvSpPr>
            <p:cNvPr id="46127" name="Oval 101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128" name="Line 102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9" name="Line 103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0" name="Freeform 104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1" name="Freeform 105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2" name="Freeform 106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3" name="Freeform 107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0" name="Text Box 110"/>
          <p:cNvSpPr txBox="1">
            <a:spLocks noChangeArrowheads="1"/>
          </p:cNvSpPr>
          <p:nvPr/>
        </p:nvSpPr>
        <p:spPr bwMode="gray">
          <a:xfrm>
            <a:off x="5021263" y="3948113"/>
            <a:ext cx="242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两个强调</a:t>
            </a:r>
            <a:endParaRPr lang="en-US" altLang="zh-CN" sz="3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AutoShape 111"/>
          <p:cNvSpPr>
            <a:spLocks noChangeArrowheads="1"/>
          </p:cNvSpPr>
          <p:nvPr/>
        </p:nvSpPr>
        <p:spPr bwMode="gray">
          <a:xfrm>
            <a:off x="4713288" y="5502275"/>
            <a:ext cx="3094037" cy="663575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AutoShape 112"/>
          <p:cNvSpPr>
            <a:spLocks noChangeArrowheads="1"/>
          </p:cNvSpPr>
          <p:nvPr/>
        </p:nvSpPr>
        <p:spPr bwMode="gray">
          <a:xfrm>
            <a:off x="1025525" y="5387975"/>
            <a:ext cx="4067175" cy="833438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06388" y="5237163"/>
            <a:ext cx="1143000" cy="1160462"/>
            <a:chOff x="2161" y="696"/>
            <a:chExt cx="1360" cy="1356"/>
          </a:xfrm>
        </p:grpSpPr>
        <p:grpSp>
          <p:nvGrpSpPr>
            <p:cNvPr id="46120" name="Group 114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6122" name="Oval 115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23" name="Oval 116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24" name="Oval 117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25" name="Oval 118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126" name="Oval 119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5" name="Oval 120"/>
            <p:cNvSpPr>
              <a:spLocks noChangeArrowheads="1"/>
            </p:cNvSpPr>
            <p:nvPr/>
          </p:nvSpPr>
          <p:spPr bwMode="gray">
            <a:xfrm>
              <a:off x="2322" y="844"/>
              <a:ext cx="1054" cy="105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520700" y="5518150"/>
            <a:ext cx="758825" cy="652463"/>
            <a:chOff x="523" y="2809"/>
            <a:chExt cx="876" cy="882"/>
          </a:xfrm>
        </p:grpSpPr>
        <p:sp>
          <p:nvSpPr>
            <p:cNvPr id="46113" name="Oval 122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114" name="Line 123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Line 124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125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126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127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9" name="Freeform 128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3 h 870"/>
                <a:gd name="T4" fmla="*/ 1 w 197"/>
                <a:gd name="T5" fmla="*/ 5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9" name="Rectangle 130"/>
          <p:cNvSpPr>
            <a:spLocks noChangeArrowheads="1"/>
          </p:cNvSpPr>
          <p:nvPr/>
        </p:nvSpPr>
        <p:spPr bwMode="auto">
          <a:xfrm>
            <a:off x="1614488" y="5610225"/>
            <a:ext cx="30924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我省的补充与修改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0" name="Text Box 131"/>
          <p:cNvSpPr txBox="1">
            <a:spLocks noChangeArrowheads="1"/>
          </p:cNvSpPr>
          <p:nvPr/>
        </p:nvSpPr>
        <p:spPr bwMode="gray">
          <a:xfrm>
            <a:off x="4878388" y="5451475"/>
            <a:ext cx="2786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三补一改</a:t>
            </a:r>
            <a:endParaRPr lang="en-US" altLang="zh-CN" sz="3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1" name="Rectangle 87"/>
          <p:cNvSpPr>
            <a:spLocks noChangeArrowheads="1"/>
          </p:cNvSpPr>
          <p:nvPr/>
        </p:nvSpPr>
        <p:spPr bwMode="white">
          <a:xfrm>
            <a:off x="377825" y="4022725"/>
            <a:ext cx="10001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162" name="Rectangle 87"/>
          <p:cNvSpPr>
            <a:spLocks noChangeArrowheads="1"/>
          </p:cNvSpPr>
          <p:nvPr/>
        </p:nvSpPr>
        <p:spPr bwMode="white">
          <a:xfrm>
            <a:off x="377825" y="5594350"/>
            <a:ext cx="10715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163" name="Rectangle 88"/>
          <p:cNvSpPr>
            <a:spLocks noChangeArrowheads="1"/>
          </p:cNvSpPr>
          <p:nvPr/>
        </p:nvSpPr>
        <p:spPr bwMode="auto">
          <a:xfrm>
            <a:off x="1592263" y="3930650"/>
            <a:ext cx="30924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审核评估内容的特点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横卷形 163"/>
          <p:cNvSpPr/>
          <p:nvPr/>
        </p:nvSpPr>
        <p:spPr>
          <a:xfrm>
            <a:off x="1000125" y="3143250"/>
            <a:ext cx="6143625" cy="27860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审核项目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自选特色项目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审核要素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审核要点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</a:t>
            </a: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个补充要点）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横卷形 164"/>
          <p:cNvSpPr/>
          <p:nvPr/>
        </p:nvSpPr>
        <p:spPr>
          <a:xfrm>
            <a:off x="1000125" y="4857750"/>
            <a:ext cx="6072188" cy="235743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强调学校的自主性、多样性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强调用自己的尺子量自己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横卷形 165"/>
          <p:cNvSpPr/>
          <p:nvPr/>
        </p:nvSpPr>
        <p:spPr>
          <a:xfrm>
            <a:off x="928688" y="1643063"/>
            <a:ext cx="7429500" cy="385762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补充三个审核要点：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</a:t>
            </a:r>
            <a:r>
              <a:rPr 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教师教学投入”中补充“激励教师教学投入的措施与效果”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</a:t>
            </a:r>
            <a:r>
              <a:rPr 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教学改革”中补充“创新创业教育改革”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</a:t>
            </a:r>
            <a:r>
              <a:rPr 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就业与发展”中补充“毕业生创业情况”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修改一个名称：</a:t>
            </a:r>
            <a:endParaRPr lang="en-US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毕业论文（设计）”改为“毕业综合训练”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01" grpId="0" animBg="1"/>
      <p:bldP spid="102" grpId="0" animBg="1"/>
      <p:bldP spid="119" grpId="0"/>
      <p:bldP spid="120" grpId="0"/>
      <p:bldP spid="121" grpId="0"/>
      <p:bldP spid="122" grpId="0" animBg="1"/>
      <p:bldP spid="123" grpId="0" animBg="1"/>
      <p:bldP spid="140" grpId="0"/>
      <p:bldP spid="141" grpId="0" animBg="1"/>
      <p:bldP spid="142" grpId="0" animBg="1"/>
      <p:bldP spid="159" grpId="0"/>
      <p:bldP spid="160" grpId="0"/>
      <p:bldP spid="161" grpId="0"/>
      <p:bldP spid="162" grpId="0"/>
      <p:bldP spid="163" grpId="0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794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51F58-EA82-4AF8-A118-0FE40100101D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23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项释义</a:t>
            </a:r>
            <a:endParaRPr lang="zh-CN" altLang="en-US" sz="4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11" name="组合 14"/>
          <p:cNvGrpSpPr>
            <a:grpSpLocks/>
          </p:cNvGrpSpPr>
          <p:nvPr/>
        </p:nvGrpSpPr>
        <p:grpSpPr bwMode="auto">
          <a:xfrm>
            <a:off x="7939083" y="-49213"/>
            <a:ext cx="971557" cy="1233488"/>
            <a:chOff x="7939111" y="-49876"/>
            <a:chExt cx="972133" cy="1234128"/>
          </a:xfrm>
        </p:grpSpPr>
        <p:sp>
          <p:nvSpPr>
            <p:cNvPr id="47117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26931" y="-661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分项理解</a:t>
              </a:r>
            </a:p>
          </p:txBody>
        </p:sp>
      </p:grpSp>
      <p:grpSp>
        <p:nvGrpSpPr>
          <p:cNvPr id="47112" name="组合 13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51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总体框架</a:t>
              </a:r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5" y="2500306"/>
          <a:ext cx="7858184" cy="31243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51749"/>
                <a:gridCol w="2086243"/>
                <a:gridCol w="4520192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rowSpan="3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1.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定位与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目标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1.1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办学定位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）学校办学方向、办学定位及确定依据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）办学定位在学校发展规划中的体现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1.2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培养目标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）学校人才培养总目标及确定依据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）专业培养目标、标准及确定依据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1.3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人才培养中心地位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）落实学校人才培养中心地位的政策与措施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）人才培养中心地位的体现与效果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）学校领导对本科教学的重视情况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500563" y="1357313"/>
            <a:ext cx="4643437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指标理解：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自主办学，遵循规律，适应经济社会发展。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系统设计，上下协调，符合学校办学实际。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50279-C2BB-4573-9A0E-306EA9620D72}" type="slidenum">
              <a:rPr lang="en-US" altLang="zh-CN" smtClean="0"/>
              <a:pPr>
                <a:defRPr/>
              </a:pPr>
              <a:t>24</a:t>
            </a:fld>
            <a:endParaRPr altLang="en-US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4" y="2500306"/>
          <a:ext cx="8143935" cy="37848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7267"/>
                <a:gridCol w="1988885"/>
                <a:gridCol w="485778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rowSpan="4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Times New Roman"/>
                        </a:rPr>
                        <a:t/>
                      </a:r>
                      <a:br>
                        <a:rPr lang="en-US" sz="1600" b="1" kern="10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Times New Roman"/>
                        </a:rPr>
                      </a:b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2.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师资队伍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2.1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数量与结构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）教师队伍的数量与结构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）教师队伍建设规划及发展态势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2.2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教育教学水平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）专任教师的专业水平与教学能力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）学校师德师风建设措施与效果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2.3</a:t>
                      </a:r>
                      <a:r>
                        <a:rPr lang="zh-CN" sz="1600" b="1" ker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教师教学投入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）教授、副教授为本科生上课情况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）教师开展教学研究、参与教学改革与建设情况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）激励教师教学投入的措施与效果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2.4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教师发展与服务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）提升教师教学能力和专业水平的政策措施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）服务教师职业生涯发展的政策措施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429125" y="1357313"/>
            <a:ext cx="4714875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指标理解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：现状满足人才培养需要，措施力促师资队伍提升。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补充条款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：激励教师教学投入的措施与效果。</a:t>
            </a:r>
          </a:p>
        </p:txBody>
      </p:sp>
      <p:grpSp>
        <p:nvGrpSpPr>
          <p:cNvPr id="48137" name="组合 13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48141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26930" y="25611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48138" name="组合 16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90A27-C869-4A6E-9D1B-5F69C45A2341}" type="slidenum">
              <a:rPr lang="en-US" altLang="zh-CN" smtClean="0"/>
              <a:pPr>
                <a:defRPr/>
              </a:pPr>
              <a:t>25</a:t>
            </a:fld>
            <a:endParaRPr altLang="en-US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214422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8" y="2071678"/>
          <a:ext cx="8143935" cy="43739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7267"/>
                <a:gridCol w="1988885"/>
                <a:gridCol w="4857783"/>
              </a:tblGrid>
              <a:tr h="8853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97716">
                <a:tc rowSpan="5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教学资源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教学经费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）教学经费投入及保障机制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）学校教学经费年度变化情况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）教学经费分配方式、比例及使用效益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977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教学设施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）教学设施满足教学需要情况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）教学、科研设施的开放程度及利用情况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）教学信息化条件及资源建设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977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专业设置与培养方案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）专业建设规划与执行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）专业设置与结构调整，优势专业与新专业建设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）培养方案的制定、执行与调整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977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3.4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课程资源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）课程建设规划与执行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）课程的数量、结构及优质课程资源建设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）教材建设与选用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977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3.5</a:t>
                      </a:r>
                      <a:r>
                        <a:rPr lang="zh-CN" sz="1600" b="1" kern="10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社会资源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）合作办学、合作育人的措施与效果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）共建教学资源情况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）社会捐赠情况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429125" y="1214422"/>
            <a:ext cx="4714875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指标理解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：教学资源丰富，合理利用。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重视硬件建设，更重视软件建设。</a:t>
            </a:r>
          </a:p>
        </p:txBody>
      </p:sp>
      <p:grpSp>
        <p:nvGrpSpPr>
          <p:cNvPr id="49161" name="组合 13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49165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6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26930" y="10000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49162" name="组合 16"/>
          <p:cNvGrpSpPr>
            <a:grpSpLocks/>
          </p:cNvGrpSpPr>
          <p:nvPr/>
        </p:nvGrpSpPr>
        <p:grpSpPr bwMode="auto">
          <a:xfrm>
            <a:off x="6905627" y="238125"/>
            <a:ext cx="958850" cy="946150"/>
            <a:chOff x="6905722" y="238499"/>
            <a:chExt cx="958118" cy="945752"/>
          </a:xfrm>
        </p:grpSpPr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66023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5478-51F9-4AE8-B3B2-C43DBDAD05BE}" type="slidenum">
              <a:rPr lang="en-US" altLang="zh-CN" smtClean="0"/>
              <a:pPr>
                <a:defRPr/>
              </a:pPr>
              <a:t>26</a:t>
            </a:fld>
            <a:endParaRPr altLang="en-US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8" y="2269811"/>
          <a:ext cx="8143935" cy="40180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7267"/>
                <a:gridCol w="1631691"/>
                <a:gridCol w="5214977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rowSpan="4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4.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培养过程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4.1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教学改革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）教学改革的总体思路及政策措施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698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）人才培养模式改革，人才培养体制、机制改革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698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 smtClean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 smtClean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）创新</a:t>
                      </a:r>
                      <a:r>
                        <a:rPr lang="zh-CN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创业教育改革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）教学及管理信息化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4.2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课堂教学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）教学大纲的制订与执行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）教学内容对人才培养目标的体现，科研转化教学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）教师教学方法，学生学习方式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）考试考核的方式方法及管理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4.3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实践教学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）实践教学体系建设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）实验教学与实验室开放情况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）实习实训、社会实践、</a:t>
                      </a:r>
                      <a:r>
                        <a:rPr lang="zh-CN" sz="1600" b="1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毕业综合训练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的落实及效果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4.4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第二课堂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）第二课堂育人体系建设与保障措施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）社团建设与校园文化、科技活动及育人效果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）学生国内外交流学习情况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429125" y="1357313"/>
            <a:ext cx="4714875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指标理解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：注重过程质量，强化实践教学，以改革促质量。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补充条款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：创新创业教育改革。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修改条款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：“毕业论文（设计）”改为“毕业综合训练”。</a:t>
            </a:r>
          </a:p>
        </p:txBody>
      </p:sp>
      <p:grpSp>
        <p:nvGrpSpPr>
          <p:cNvPr id="50185" name="组合 13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50189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0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55452" y="10000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50186" name="组合 16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9670-D28A-41B7-8AB3-8DF148726AB7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27</a:t>
            </a:fld>
            <a:endParaRPr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8" y="2269811"/>
          <a:ext cx="8143935" cy="38562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7267"/>
                <a:gridCol w="1988881"/>
                <a:gridCol w="4857787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rowSpan="4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5.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学生发展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5.1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招生及生源情况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）学校总体生源状况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）各专业生源数量及特征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5.2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学生指导与服务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）学生指导与服务的内容及效果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）学生指导与服务的组织与条件保障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）学生对指导与服务的评价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5.3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学风与学习效果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）学风建设的措施与效果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）学生学业成绩及综合素质表现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）学生对自我学习与成长的满意度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5.4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就业与发展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）毕业生就业率与职业发展情况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）毕业生创业情况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）用人单位对毕业生评价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429125" y="1357313"/>
            <a:ext cx="4714875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指标理解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：以学生发展为本位，关注招生与就业、指导与服务、学风与效果。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补充条款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：毕业生创业情况。</a:t>
            </a:r>
          </a:p>
        </p:txBody>
      </p:sp>
      <p:grpSp>
        <p:nvGrpSpPr>
          <p:cNvPr id="51209" name="组合 13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51213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4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55452" y="10000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51210" name="组合 16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65430-1DF3-4BC7-855C-AB6FD0962833}" type="slidenum">
              <a:rPr lang="en-US" altLang="zh-CN" smtClean="0"/>
              <a:pPr>
                <a:defRPr/>
              </a:pPr>
              <a:t>28</a:t>
            </a:fld>
            <a:endParaRPr altLang="en-US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8" y="2269811"/>
          <a:ext cx="8143935" cy="39371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7267"/>
                <a:gridCol w="2274633"/>
                <a:gridCol w="4572035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审核项目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审核要素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mtClean="0">
                          <a:latin typeface="黑体" pitchFamily="49" charset="-122"/>
                          <a:ea typeface="黑体" pitchFamily="49" charset="-122"/>
                          <a:cs typeface="Arial"/>
                        </a:rPr>
                        <a:t>审核要点</a:t>
                      </a:r>
                      <a:endParaRPr lang="zh-CN" sz="2000" kern="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rowSpan="4">
                  <a:txBody>
                    <a:bodyPr/>
                    <a:lstStyle/>
                    <a:p>
                      <a:pPr indent="-825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6.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质量保障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6.1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教学质量保障体系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）质量标准建设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）学校质量保障模式及体系结构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）质量保障体系的组织、制度建设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4</a:t>
                      </a:r>
                      <a:r>
                        <a:rPr lang="zh-CN" sz="1600" b="1" kern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）教学质量管理队伍建设</a:t>
                      </a:r>
                      <a:endParaRPr lang="zh-CN" sz="1600" b="1" kern="10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6.2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质量监控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）自我评估及质量监控的内容与方式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）自我评估及质量监控的实施效果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6.3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质量信息及利用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）校内教学基本状态数据库建设情况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698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）质量信息统计、分析、反馈机制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3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）质量信息公开及年度质量报告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1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6.4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质量改进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1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）质量改进的途径与方法 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（</a:t>
                      </a:r>
                      <a:r>
                        <a:rPr lang="en-US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2</a:t>
                      </a:r>
                      <a:r>
                        <a:rPr lang="zh-CN" sz="1600" b="1" kern="0" dirty="0"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）质量改进的效果与评价</a:t>
                      </a:r>
                      <a:endParaRPr lang="zh-CN" sz="16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4429125" y="1357313"/>
            <a:ext cx="4714875" cy="1357312"/>
          </a:xfrm>
          <a:prstGeom prst="wedgeRoundRectCallout">
            <a:avLst>
              <a:gd name="adj1" fmla="val -115019"/>
              <a:gd name="adj2" fmla="val 166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指标理解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：质量标准、指标体系、评价方式、反馈改进、制度建设。</a:t>
            </a:r>
          </a:p>
        </p:txBody>
      </p:sp>
      <p:grpSp>
        <p:nvGrpSpPr>
          <p:cNvPr id="52233" name="组合 13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52237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8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26930" y="10000"/>
              <a:ext cx="831922" cy="83142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52234" name="组合 16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4313" y="1350963"/>
            <a:ext cx="9144000" cy="4651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1BC22-3CE7-4013-A21D-54150A37E342}" type="slidenum">
              <a:rPr lang="en-US" altLang="zh-CN" smtClean="0"/>
              <a:pPr>
                <a:defRPr/>
              </a:pPr>
              <a:t>29</a:t>
            </a:fld>
            <a:endParaRPr altLang="en-US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评估内容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48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项</a:t>
            </a:r>
            <a:r>
              <a:rPr lang="zh-CN" altLang="en-US" sz="48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释义</a:t>
            </a:r>
          </a:p>
          <a:p>
            <a:endParaRPr lang="zh-CN" altLang="en-US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988" y="2428875"/>
            <a:ext cx="7974012" cy="357188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14348" y="2269811"/>
          <a:ext cx="8001056" cy="7318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43140"/>
                <a:gridCol w="5857916"/>
              </a:tblGrid>
              <a:tr h="731899">
                <a:tc>
                  <a:txBody>
                    <a:bodyPr/>
                    <a:lstStyle/>
                    <a:p>
                      <a:pPr indent="-825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0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  <a:cs typeface="Arial"/>
                        </a:rPr>
                        <a:t>自选特色项目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825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2000" b="1" kern="1200" dirty="0" smtClean="0">
                          <a:solidFill>
                            <a:schemeClr val="dk1"/>
                          </a:solidFill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学校可自行选择有特色的补充项目</a:t>
                      </a:r>
                      <a:endParaRPr lang="zh-CN" sz="2000" b="1" kern="10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圆角矩形标注 13"/>
          <p:cNvSpPr/>
          <p:nvPr/>
        </p:nvSpPr>
        <p:spPr>
          <a:xfrm>
            <a:off x="1643063" y="3500438"/>
            <a:ext cx="7500937" cy="1928812"/>
          </a:xfrm>
          <a:prstGeom prst="wedgeRoundRectCallout">
            <a:avLst>
              <a:gd name="adj1" fmla="val -42628"/>
              <a:gd name="adj2" fmla="val -845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指标理解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：体现开放性与自主性，鼓励办出特色。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补充项目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：补充</a:t>
            </a:r>
            <a:r>
              <a:rPr 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个必审项目之外的特色项目，可以不补。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专题材料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：提供补充项目专题材料，包括怎样做的？为什么这样做？效果怎样？怎样改进和提高？</a:t>
            </a:r>
            <a:endParaRPr lang="zh-CN" altLang="en-US" dirty="0"/>
          </a:p>
        </p:txBody>
      </p:sp>
      <p:grpSp>
        <p:nvGrpSpPr>
          <p:cNvPr id="53257" name="组合 14"/>
          <p:cNvGrpSpPr>
            <a:grpSpLocks/>
          </p:cNvGrpSpPr>
          <p:nvPr/>
        </p:nvGrpSpPr>
        <p:grpSpPr bwMode="auto">
          <a:xfrm>
            <a:off x="7939084" y="-49213"/>
            <a:ext cx="971557" cy="1233488"/>
            <a:chOff x="7939111" y="-49876"/>
            <a:chExt cx="972133" cy="1234128"/>
          </a:xfrm>
        </p:grpSpPr>
        <p:sp>
          <p:nvSpPr>
            <p:cNvPr id="53261" name="未知"/>
            <p:cNvSpPr>
              <a:spLocks/>
            </p:cNvSpPr>
            <p:nvPr/>
          </p:nvSpPr>
          <p:spPr bwMode="auto">
            <a:xfrm>
              <a:off x="7939111" y="-49876"/>
              <a:ext cx="972133" cy="12341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2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55452" y="10000"/>
              <a:ext cx="831922" cy="831428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Calibri" pitchFamily="34" charset="0"/>
                  <a:ea typeface="黑体" pitchFamily="49" charset="-122"/>
                </a:rPr>
                <a:t>分项理解</a:t>
              </a:r>
            </a:p>
          </p:txBody>
        </p:sp>
      </p:grpSp>
      <p:grpSp>
        <p:nvGrpSpPr>
          <p:cNvPr id="53258" name="组合 17"/>
          <p:cNvGrpSpPr>
            <a:grpSpLocks/>
          </p:cNvGrpSpPr>
          <p:nvPr/>
        </p:nvGrpSpPr>
        <p:grpSpPr bwMode="auto">
          <a:xfrm>
            <a:off x="6896100" y="238125"/>
            <a:ext cx="968375" cy="946150"/>
            <a:chOff x="6896204" y="238499"/>
            <a:chExt cx="967636" cy="945752"/>
          </a:xfrm>
        </p:grpSpPr>
        <p:sp>
          <p:nvSpPr>
            <p:cNvPr id="19" name="未知"/>
            <p:cNvSpPr>
              <a:spLocks/>
            </p:cNvSpPr>
            <p:nvPr/>
          </p:nvSpPr>
          <p:spPr bwMode="auto">
            <a:xfrm>
              <a:off x="6905722" y="265476"/>
              <a:ext cx="958118" cy="918775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96204" y="238499"/>
              <a:ext cx="820112" cy="831500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+mn-lt"/>
                  <a:ea typeface="黑体" pitchFamily="49" charset="-122"/>
                </a:rPr>
                <a:t>总体框架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一、我国审核评估</a:t>
            </a:r>
            <a:r>
              <a:rPr alt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概况</a:t>
            </a:r>
            <a:endParaRPr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B2E9-E9EF-488B-8766-DC8DF3917A13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0"/>
          <p:cNvGrpSpPr>
            <a:grpSpLocks/>
          </p:cNvGrpSpPr>
          <p:nvPr/>
        </p:nvGrpSpPr>
        <p:grpSpPr bwMode="auto">
          <a:xfrm>
            <a:off x="1285875" y="1214438"/>
            <a:ext cx="7858125" cy="5256212"/>
            <a:chOff x="1285875" y="1214438"/>
            <a:chExt cx="7858125" cy="5256220"/>
          </a:xfrm>
        </p:grpSpPr>
        <p:sp>
          <p:nvSpPr>
            <p:cNvPr id="25" name="AutoShape 65"/>
            <p:cNvSpPr>
              <a:spLocks noChangeArrowheads="1"/>
            </p:cNvSpPr>
            <p:nvPr/>
          </p:nvSpPr>
          <p:spPr bwMode="grayWhite">
            <a:xfrm>
              <a:off x="1285875" y="1214438"/>
              <a:ext cx="5857875" cy="4472009"/>
            </a:xfrm>
            <a:prstGeom prst="roundRect">
              <a:avLst>
                <a:gd name="adj" fmla="val 552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800000" scaled="0"/>
              <a:tileRect/>
            </a:gradFill>
            <a:ln w="1905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486" name="组合 25"/>
            <p:cNvGrpSpPr>
              <a:grpSpLocks/>
            </p:cNvGrpSpPr>
            <p:nvPr/>
          </p:nvGrpSpPr>
          <p:grpSpPr bwMode="auto">
            <a:xfrm>
              <a:off x="2052638" y="1500174"/>
              <a:ext cx="4655872" cy="523220"/>
              <a:chOff x="2052638" y="1500174"/>
              <a:chExt cx="4655872" cy="523220"/>
            </a:xfrm>
          </p:grpSpPr>
          <p:sp>
            <p:nvSpPr>
              <p:cNvPr id="20511" name="Line 67"/>
              <p:cNvSpPr>
                <a:spLocks noChangeShapeType="1"/>
              </p:cNvSpPr>
              <p:nvPr/>
            </p:nvSpPr>
            <p:spPr bwMode="auto">
              <a:xfrm>
                <a:off x="2281238" y="1971675"/>
                <a:ext cx="3816350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Oval 68"/>
              <p:cNvSpPr>
                <a:spLocks noChangeArrowheads="1"/>
              </p:cNvSpPr>
              <p:nvPr/>
            </p:nvSpPr>
            <p:spPr bwMode="gray">
              <a:xfrm>
                <a:off x="2052638" y="1643050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9B491B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513" name="Rectangle 69"/>
              <p:cNvSpPr>
                <a:spLocks noChangeArrowheads="1"/>
              </p:cNvSpPr>
              <p:nvPr/>
            </p:nvSpPr>
            <p:spPr bwMode="auto">
              <a:xfrm>
                <a:off x="2195736" y="1500174"/>
                <a:ext cx="451277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303030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“五位一体”教学评估制度</a:t>
                </a:r>
                <a:endParaRPr lang="en-US" altLang="zh-CN" sz="2800" b="1" dirty="0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grpSp>
          <p:nvGrpSpPr>
            <p:cNvPr id="20487" name="组合 36"/>
            <p:cNvGrpSpPr>
              <a:grpSpLocks/>
            </p:cNvGrpSpPr>
            <p:nvPr/>
          </p:nvGrpSpPr>
          <p:grpSpPr bwMode="auto">
            <a:xfrm>
              <a:off x="2052638" y="2143125"/>
              <a:ext cx="4038600" cy="565797"/>
              <a:chOff x="2052638" y="2143125"/>
              <a:chExt cx="4038600" cy="565797"/>
            </a:xfrm>
          </p:grpSpPr>
          <p:sp>
            <p:nvSpPr>
              <p:cNvPr id="20508" name="Line 71"/>
              <p:cNvSpPr>
                <a:spLocks noChangeShapeType="1"/>
              </p:cNvSpPr>
              <p:nvPr/>
            </p:nvSpPr>
            <p:spPr bwMode="auto">
              <a:xfrm>
                <a:off x="2281238" y="2708922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9" name="Oval 72"/>
              <p:cNvSpPr>
                <a:spLocks noChangeArrowheads="1"/>
              </p:cNvSpPr>
              <p:nvPr/>
            </p:nvSpPr>
            <p:spPr bwMode="gray">
              <a:xfrm>
                <a:off x="2052638" y="2285993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510" name="Rectangle 73"/>
              <p:cNvSpPr>
                <a:spLocks noChangeArrowheads="1"/>
              </p:cNvSpPr>
              <p:nvPr/>
            </p:nvSpPr>
            <p:spPr bwMode="auto">
              <a:xfrm>
                <a:off x="2483768" y="2143125"/>
                <a:ext cx="270939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303030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审核评估的特点</a:t>
                </a:r>
                <a:endParaRPr lang="en-US" altLang="zh-CN" sz="2800" b="1" dirty="0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grpSp>
          <p:nvGrpSpPr>
            <p:cNvPr id="20488" name="组合 40"/>
            <p:cNvGrpSpPr>
              <a:grpSpLocks/>
            </p:cNvGrpSpPr>
            <p:nvPr/>
          </p:nvGrpSpPr>
          <p:grpSpPr bwMode="auto">
            <a:xfrm>
              <a:off x="2052638" y="2833119"/>
              <a:ext cx="4038600" cy="523876"/>
              <a:chOff x="2052638" y="2833119"/>
              <a:chExt cx="4038600" cy="523876"/>
            </a:xfrm>
          </p:grpSpPr>
          <p:sp>
            <p:nvSpPr>
              <p:cNvPr id="20505" name="Line 75"/>
              <p:cNvSpPr>
                <a:spLocks noChangeShapeType="1"/>
              </p:cNvSpPr>
              <p:nvPr/>
            </p:nvSpPr>
            <p:spPr bwMode="auto">
              <a:xfrm>
                <a:off x="2281238" y="3356995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Oval 76"/>
              <p:cNvSpPr>
                <a:spLocks noChangeArrowheads="1"/>
              </p:cNvSpPr>
              <p:nvPr/>
            </p:nvSpPr>
            <p:spPr bwMode="gray">
              <a:xfrm>
                <a:off x="2052638" y="2928936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A01DD5"/>
                  </a:gs>
                  <a:gs pos="100000">
                    <a:srgbClr val="6B138E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2483768" y="2833119"/>
                <a:ext cx="2709862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审核评估的理念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89" name="组合 44"/>
            <p:cNvGrpSpPr>
              <a:grpSpLocks/>
            </p:cNvGrpSpPr>
            <p:nvPr/>
          </p:nvGrpSpPr>
          <p:grpSpPr bwMode="auto">
            <a:xfrm>
              <a:off x="2052638" y="3457578"/>
              <a:ext cx="4038600" cy="523876"/>
              <a:chOff x="2052638" y="3457578"/>
              <a:chExt cx="4038600" cy="523876"/>
            </a:xfrm>
          </p:grpSpPr>
          <p:sp>
            <p:nvSpPr>
              <p:cNvPr id="20502" name="Line 79"/>
              <p:cNvSpPr>
                <a:spLocks noChangeShapeType="1"/>
              </p:cNvSpPr>
              <p:nvPr/>
            </p:nvSpPr>
            <p:spPr bwMode="auto">
              <a:xfrm>
                <a:off x="2281238" y="3957638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3" name="Oval 80"/>
              <p:cNvSpPr>
                <a:spLocks noChangeArrowheads="1"/>
              </p:cNvSpPr>
              <p:nvPr/>
            </p:nvSpPr>
            <p:spPr bwMode="gray">
              <a:xfrm>
                <a:off x="2052638" y="3643317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FCC704"/>
                  </a:gs>
                  <a:gs pos="100000">
                    <a:srgbClr val="A8850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Rectangle 81"/>
              <p:cNvSpPr>
                <a:spLocks noChangeArrowheads="1"/>
              </p:cNvSpPr>
              <p:nvPr/>
            </p:nvSpPr>
            <p:spPr bwMode="auto">
              <a:xfrm>
                <a:off x="2483768" y="3457578"/>
                <a:ext cx="3416300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审核评估的指导思想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491" name="Picture 41" descr="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4363" y="4572008"/>
              <a:ext cx="344963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2" name="组合 53"/>
            <p:cNvGrpSpPr>
              <a:grpSpLocks/>
            </p:cNvGrpSpPr>
            <p:nvPr/>
          </p:nvGrpSpPr>
          <p:grpSpPr bwMode="auto">
            <a:xfrm>
              <a:off x="2071688" y="4149085"/>
              <a:ext cx="4038600" cy="523876"/>
              <a:chOff x="2071688" y="4149085"/>
              <a:chExt cx="4038600" cy="523876"/>
            </a:xfrm>
          </p:grpSpPr>
          <p:sp>
            <p:nvSpPr>
              <p:cNvPr id="20496" name="Line 83"/>
              <p:cNvSpPr>
                <a:spLocks noChangeShapeType="1"/>
              </p:cNvSpPr>
              <p:nvPr/>
            </p:nvSpPr>
            <p:spPr bwMode="auto">
              <a:xfrm>
                <a:off x="2300288" y="4653141"/>
                <a:ext cx="38100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7" name="Oval 84"/>
              <p:cNvSpPr>
                <a:spLocks noChangeArrowheads="1"/>
              </p:cNvSpPr>
              <p:nvPr/>
            </p:nvSpPr>
            <p:spPr bwMode="gray">
              <a:xfrm>
                <a:off x="2071688" y="4424541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483A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Rectangle 85"/>
              <p:cNvSpPr>
                <a:spLocks noChangeArrowheads="1"/>
              </p:cNvSpPr>
              <p:nvPr/>
            </p:nvSpPr>
            <p:spPr bwMode="auto">
              <a:xfrm>
                <a:off x="2483768" y="4149085"/>
                <a:ext cx="2698750" cy="523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审核评估的组织</a:t>
                </a:r>
                <a:endPara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493" name="Oval 84"/>
            <p:cNvSpPr>
              <a:spLocks noChangeArrowheads="1"/>
            </p:cNvSpPr>
            <p:nvPr/>
          </p:nvSpPr>
          <p:spPr bwMode="gray">
            <a:xfrm>
              <a:off x="2090726" y="508519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2483768" y="4797157"/>
              <a:ext cx="269875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审核评估的进展</a:t>
              </a:r>
              <a:endParaRPr lang="en-US" altLang="zh-CN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5" name="Line 83"/>
            <p:cNvSpPr>
              <a:spLocks noChangeShapeType="1"/>
            </p:cNvSpPr>
            <p:nvPr/>
          </p:nvSpPr>
          <p:spPr bwMode="auto">
            <a:xfrm>
              <a:off x="2357422" y="5301214"/>
              <a:ext cx="38100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</a:t>
            </a:r>
            <a:r>
              <a:rPr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、湖南省审核评估</a:t>
            </a:r>
            <a:r>
              <a:rPr lang="zh-CN" alt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操作规程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35E9C-5E2C-4042-9C63-8AC15DD64841}" type="slidenum">
              <a:rPr lang="en-US" altLang="zh-CN" smtClean="0">
                <a:solidFill>
                  <a:srgbClr val="262626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30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2"/>
          <p:cNvGrpSpPr>
            <a:grpSpLocks/>
          </p:cNvGrpSpPr>
          <p:nvPr/>
        </p:nvGrpSpPr>
        <p:grpSpPr bwMode="auto">
          <a:xfrm>
            <a:off x="1476374" y="1214438"/>
            <a:ext cx="7667626" cy="5256212"/>
            <a:chOff x="1475655" y="1214438"/>
            <a:chExt cx="7668345" cy="5256220"/>
          </a:xfrm>
        </p:grpSpPr>
        <p:sp>
          <p:nvSpPr>
            <p:cNvPr id="25" name="AutoShape 65"/>
            <p:cNvSpPr>
              <a:spLocks noChangeArrowheads="1"/>
            </p:cNvSpPr>
            <p:nvPr/>
          </p:nvSpPr>
          <p:spPr bwMode="grayWhite">
            <a:xfrm>
              <a:off x="1475655" y="1214438"/>
              <a:ext cx="5760461" cy="4591057"/>
            </a:xfrm>
            <a:prstGeom prst="roundRect">
              <a:avLst>
                <a:gd name="adj" fmla="val 552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800000" scaled="0"/>
              <a:tileRect/>
            </a:gradFill>
            <a:ln w="1905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062" name="组合 40"/>
            <p:cNvGrpSpPr>
              <a:grpSpLocks/>
            </p:cNvGrpSpPr>
            <p:nvPr/>
          </p:nvGrpSpPr>
          <p:grpSpPr bwMode="auto">
            <a:xfrm>
              <a:off x="2051055" y="2500308"/>
              <a:ext cx="4680960" cy="594665"/>
              <a:chOff x="2051055" y="2500308"/>
              <a:chExt cx="4680960" cy="594665"/>
            </a:xfrm>
          </p:grpSpPr>
          <p:sp>
            <p:nvSpPr>
              <p:cNvPr id="45068" name="Line 75"/>
              <p:cNvSpPr>
                <a:spLocks noChangeShapeType="1"/>
              </p:cNvSpPr>
              <p:nvPr/>
            </p:nvSpPr>
            <p:spPr bwMode="auto">
              <a:xfrm>
                <a:off x="2281239" y="3071813"/>
                <a:ext cx="4450776" cy="231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45069" name="Oval 76"/>
              <p:cNvSpPr>
                <a:spLocks noChangeArrowheads="1"/>
              </p:cNvSpPr>
              <p:nvPr/>
            </p:nvSpPr>
            <p:spPr bwMode="gray">
              <a:xfrm>
                <a:off x="2051055" y="2714622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A01DD5"/>
                  </a:gs>
                  <a:gs pos="100000">
                    <a:srgbClr val="6B138E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2890252" y="2500308"/>
                <a:ext cx="3086390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rgbClr val="26262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专家组工作</a:t>
                </a:r>
                <a:r>
                  <a:rPr lang="en-US" altLang="zh-CN" sz="2800" b="1" dirty="0" smtClean="0">
                    <a:solidFill>
                      <a:srgbClr val="26262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800" b="1" dirty="0" smtClean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关键</a:t>
                </a:r>
                <a:endParaRPr lang="en-US" altLang="zh-CN" sz="28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grpSp>
          <p:nvGrpSpPr>
            <p:cNvPr id="45063" name="组合 48"/>
            <p:cNvGrpSpPr>
              <a:grpSpLocks/>
            </p:cNvGrpSpPr>
            <p:nvPr/>
          </p:nvGrpSpPr>
          <p:grpSpPr bwMode="auto">
            <a:xfrm>
              <a:off x="2071007" y="3500442"/>
              <a:ext cx="4661007" cy="571504"/>
              <a:chOff x="2071007" y="3500442"/>
              <a:chExt cx="4661007" cy="571504"/>
            </a:xfrm>
          </p:grpSpPr>
          <p:sp>
            <p:nvSpPr>
              <p:cNvPr id="45065" name="Line 83"/>
              <p:cNvSpPr>
                <a:spLocks noChangeShapeType="1"/>
              </p:cNvSpPr>
              <p:nvPr/>
            </p:nvSpPr>
            <p:spPr bwMode="auto">
              <a:xfrm>
                <a:off x="2281239" y="4071946"/>
                <a:ext cx="4450775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45066" name="Oval 84"/>
              <p:cNvSpPr>
                <a:spLocks noChangeArrowheads="1"/>
              </p:cNvSpPr>
              <p:nvPr/>
            </p:nvSpPr>
            <p:spPr bwMode="gray">
              <a:xfrm>
                <a:off x="2071007" y="3643317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66C5F4"/>
                  </a:gs>
                  <a:gs pos="100000">
                    <a:srgbClr val="4483A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Rectangle 85"/>
              <p:cNvSpPr>
                <a:spLocks noChangeArrowheads="1"/>
              </p:cNvSpPr>
              <p:nvPr/>
            </p:nvSpPr>
            <p:spPr bwMode="auto">
              <a:xfrm>
                <a:off x="2915957" y="3500442"/>
                <a:ext cx="2727285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rgbClr val="26262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项目管理</a:t>
                </a:r>
                <a:r>
                  <a:rPr lang="en-US" altLang="zh-CN" sz="2800" b="1" dirty="0" smtClean="0">
                    <a:solidFill>
                      <a:srgbClr val="26262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800" b="1" dirty="0" smtClean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  <a:cs typeface="楷体" pitchFamily="49" charset="-122"/>
                  </a:rPr>
                  <a:t>基础</a:t>
                </a:r>
                <a:endParaRPr lang="en-US" altLang="zh-CN" sz="28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楷体" pitchFamily="49" charset="-122"/>
                </a:endParaRPr>
              </a:p>
            </p:txBody>
          </p:sp>
        </p:grpSp>
        <p:pic>
          <p:nvPicPr>
            <p:cNvPr id="45064" name="Picture 41" descr="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4363" y="4572008"/>
              <a:ext cx="344963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Line 67"/>
          <p:cNvSpPr>
            <a:spLocks noChangeShapeType="1"/>
          </p:cNvSpPr>
          <p:nvPr/>
        </p:nvSpPr>
        <p:spPr bwMode="auto">
          <a:xfrm>
            <a:off x="2339752" y="2060848"/>
            <a:ext cx="381635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68"/>
          <p:cNvSpPr>
            <a:spLocks noChangeArrowheads="1"/>
          </p:cNvSpPr>
          <p:nvPr/>
        </p:nvSpPr>
        <p:spPr bwMode="gray">
          <a:xfrm>
            <a:off x="2052638" y="178592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69"/>
          <p:cNvSpPr>
            <a:spLocks noChangeArrowheads="1"/>
          </p:cNvSpPr>
          <p:nvPr/>
        </p:nvSpPr>
        <p:spPr bwMode="auto">
          <a:xfrm>
            <a:off x="2857488" y="1571611"/>
            <a:ext cx="3445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参评学校工作</a:t>
            </a:r>
            <a:r>
              <a:rPr lang="en-US" altLang="zh-CN" sz="2800" b="1" dirty="0" smtClean="0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根本</a:t>
            </a:r>
            <a:endParaRPr lang="en-US" altLang="zh-CN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楷体" pitchFamily="49" charset="-122"/>
            </a:endParaRPr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gray">
          <a:xfrm>
            <a:off x="2071688" y="4643446"/>
            <a:ext cx="228600" cy="228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483A3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85"/>
          <p:cNvSpPr>
            <a:spLocks noChangeArrowheads="1"/>
          </p:cNvSpPr>
          <p:nvPr/>
        </p:nvSpPr>
        <p:spPr bwMode="auto">
          <a:xfrm>
            <a:off x="2914659" y="4429132"/>
            <a:ext cx="3086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纪律与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保障</a:t>
            </a:r>
            <a:endParaRPr lang="en-US" altLang="zh-CN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楷体" pitchFamily="49" charset="-122"/>
            </a:endParaRPr>
          </a:p>
        </p:txBody>
      </p:sp>
      <p:sp>
        <p:nvSpPr>
          <p:cNvPr id="22" name="Line 83"/>
          <p:cNvSpPr>
            <a:spLocks noChangeShapeType="1"/>
          </p:cNvSpPr>
          <p:nvPr/>
        </p:nvSpPr>
        <p:spPr bwMode="auto">
          <a:xfrm>
            <a:off x="2267744" y="5000636"/>
            <a:ext cx="4450358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04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 animBg="1"/>
      <p:bldP spid="21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31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</a:t>
            </a:r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自建</a:t>
            </a:r>
            <a:endParaRPr lang="zh-CN" altLang="en-US" sz="48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23528" y="2143116"/>
            <a:ext cx="82867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两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项工作：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   做好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自我评估，撰写自评报告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   厘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清学校资源，填报状态数据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两种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心态：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  平常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心，正常态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   学习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心，开放态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Aft>
                <a:spcPts val="600"/>
              </a:spcAft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51479" y="0"/>
            <a:ext cx="1404690" cy="1196751"/>
            <a:chOff x="5963769" y="193652"/>
            <a:chExt cx="990600" cy="100103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363691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28185" y="188640"/>
            <a:ext cx="1512165" cy="990600"/>
            <a:chOff x="6994306" y="177027"/>
            <a:chExt cx="1049431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5" y="197665"/>
              <a:ext cx="101118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70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32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</a:t>
            </a:r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自建</a:t>
            </a:r>
            <a:endParaRPr lang="zh-CN" altLang="en-US" sz="48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23527" y="1916832"/>
            <a:ext cx="8496937" cy="55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撰写自评报告：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评报告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自我评估基础上，本科教学工作写实性报告，专家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评审的重要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依据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字数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与内容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字数在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万字以内，包括学校概况、办学成绩、问题及分析等内容，其中问题及分析占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三分之一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以上篇幅。</a:t>
            </a: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总体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要求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五度为主线，项目不能少，要素不能丢，要点可综合，理念要到位，事实作支撑，优势须找准，问题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要写透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（吴岩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Aft>
                <a:spcPts val="600"/>
              </a:spcAft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24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51479" y="0"/>
            <a:ext cx="1404690" cy="1196751"/>
            <a:chOff x="5963769" y="193652"/>
            <a:chExt cx="990600" cy="100103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363691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28188" y="188640"/>
            <a:ext cx="1512164" cy="990600"/>
            <a:chOff x="6994306" y="177027"/>
            <a:chExt cx="1049430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197665"/>
              <a:ext cx="101118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9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33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</a:t>
            </a:r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自建</a:t>
            </a:r>
            <a:endParaRPr lang="zh-CN" altLang="en-US" sz="48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512" y="1916832"/>
            <a:ext cx="8820473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填报状态数据：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基本状态数据常态监测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五位一体教学评估制度的重要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方面。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高等教育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质量监测国家数据平台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是实施高等学校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教学基本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状态数据常态监测的重要途径，是我国高等教育质量保障体系的重要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内容。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基本状态数据分析报告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由国家数据平台自动生成，专家组审核的重要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内容。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填报</a:t>
            </a:r>
            <a:r>
              <a: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国家数据平台上按要求填报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数据。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51479" y="0"/>
            <a:ext cx="1404690" cy="1196751"/>
            <a:chOff x="5963769" y="193652"/>
            <a:chExt cx="990600" cy="100103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363691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28188" y="188640"/>
            <a:ext cx="1512164" cy="990600"/>
            <a:chOff x="6994306" y="177027"/>
            <a:chExt cx="1049430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197665"/>
              <a:ext cx="101118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34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</a:t>
            </a:r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自建</a:t>
            </a:r>
            <a:endParaRPr lang="zh-CN" altLang="en-US" sz="48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512" y="1916832"/>
            <a:ext cx="8820473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整理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评估材料：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两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大评估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评估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支撑材料、专家案头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材料。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支撑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佐证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自评报告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的客观性材料，分为一级、二级支撑材料，一级存评估现场，直接供专家查阅，二级存相关单位备查。一级材料要少而精，体现针对性、系统性、完备性、无矛盾性、简明性、真实性的特点。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案头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置专家案头，主要包括专家工作手册、教职工名册、管理人员名册、学生名册、实验室及实习与就业基地一览表、课程表等等。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51479" y="0"/>
            <a:ext cx="1404690" cy="1196751"/>
            <a:chOff x="5963769" y="193652"/>
            <a:chExt cx="990600" cy="100103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363691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28191" y="188640"/>
            <a:ext cx="1512163" cy="990600"/>
            <a:chOff x="6994306" y="177027"/>
            <a:chExt cx="1049429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3" y="256828"/>
              <a:ext cx="101118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35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</a:t>
            </a:r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自建</a:t>
            </a:r>
            <a:endParaRPr lang="zh-CN" altLang="en-US" sz="48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512" y="2132856"/>
            <a:ext cx="8820473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正确理解“平常心，正常态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”（吴岩）：</a:t>
            </a:r>
            <a:endParaRPr lang="en-US" altLang="zh-CN" sz="2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平常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不是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“功利心”，也不是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“漠不关心”</a:t>
            </a:r>
            <a:endParaRPr lang="en-US" altLang="zh-CN" sz="28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正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常态：</a:t>
            </a: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  不是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“非常态”，也不是“不在状态”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51479" y="0"/>
            <a:ext cx="1404690" cy="1196751"/>
            <a:chOff x="5963769" y="193652"/>
            <a:chExt cx="990600" cy="100103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363691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28188" y="188640"/>
            <a:ext cx="1512164" cy="990600"/>
            <a:chOff x="6994306" y="177027"/>
            <a:chExt cx="1049430" cy="990600"/>
          </a:xfrm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197665"/>
              <a:ext cx="101118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1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36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配合专家组考察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823494" y="188640"/>
            <a:ext cx="1404690" cy="997601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3099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249020" y="0"/>
            <a:ext cx="1563340" cy="1179240"/>
            <a:chOff x="6994306" y="-11613"/>
            <a:chExt cx="990600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249035"/>
              <a:ext cx="95235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818183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68" y="2013525"/>
            <a:ext cx="7888172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0037" y="2204864"/>
            <a:ext cx="48340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营造良好的考察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环境：</a:t>
            </a:r>
            <a:endParaRPr lang="en-US" altLang="zh-CN" sz="2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899334"/>
            <a:ext cx="73792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便利的工作条件；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保持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正常教学秩序；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与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专家交流坦诚相待，实事求是；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考察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信息传输与服务保障。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8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37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配合专家组考察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932040" y="199151"/>
            <a:ext cx="1404690" cy="997601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3099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372200" y="0"/>
            <a:ext cx="1563340" cy="1179240"/>
            <a:chOff x="6994306" y="-11613"/>
            <a:chExt cx="990600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249035"/>
              <a:ext cx="95235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7962206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68" y="2013525"/>
            <a:ext cx="7888172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0037" y="2204864"/>
            <a:ext cx="48340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上传评估信息与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资料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755583" y="2977495"/>
            <a:ext cx="78488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</a:t>
            </a: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传内容</a:t>
            </a:r>
            <a:r>
              <a:rPr lang="en-US" altLang="zh-CN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自评报告、接待方案、课表、教职工</a:t>
            </a: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名册</a:t>
            </a:r>
            <a:endParaRPr lang="en-US" altLang="zh-CN" sz="22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名册、学生毕业论文（设计）</a:t>
            </a: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一览表等。</a:t>
            </a:r>
            <a:endParaRPr lang="zh-CN" altLang="en-US" sz="2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传时间</a:t>
            </a:r>
            <a:r>
              <a:rPr lang="en-US" altLang="zh-CN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专家现场考察两周</a:t>
            </a: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之前。</a:t>
            </a:r>
            <a:endParaRPr lang="zh-CN" altLang="en-US" sz="2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传平台</a:t>
            </a:r>
            <a:r>
              <a:rPr lang="en-US" altLang="zh-CN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全国高校本科教学工作评估</a:t>
            </a:r>
            <a:r>
              <a:rPr lang="zh-CN" altLang="en-US" sz="2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管理信息系统。</a:t>
            </a:r>
            <a:endParaRPr lang="zh-CN" altLang="en-US" sz="2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769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38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配合专家组考察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5004048" y="188640"/>
            <a:ext cx="1404690" cy="997601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3099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444208" y="0"/>
            <a:ext cx="1563340" cy="1179240"/>
            <a:chOff x="6994306" y="-11613"/>
            <a:chExt cx="990600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249035"/>
              <a:ext cx="95235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8034214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68" y="2013525"/>
            <a:ext cx="7888172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0037" y="2204864"/>
            <a:ext cx="48340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提供专家组评估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2899334"/>
            <a:ext cx="737928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自评报告、专家案头材料、评估支撑材料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形式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纸质文稿、电子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文档。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29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39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配合专家组考察</a:t>
            </a: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5004048" y="199151"/>
            <a:ext cx="1404690" cy="997601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3099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444208" y="0"/>
            <a:ext cx="1563340" cy="1179240"/>
            <a:chOff x="6994306" y="-11613"/>
            <a:chExt cx="990600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32554" y="249035"/>
              <a:ext cx="952352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8028384" y="188640"/>
            <a:ext cx="1002282" cy="99060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13525"/>
            <a:ext cx="8591425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66613" y="2205001"/>
            <a:ext cx="48340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组织开好两个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会议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2701657"/>
            <a:ext cx="799288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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评估见面会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专家组组长主持，时间不超过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分钟，人员不超过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人，内容为组长讲话、学校对自评报告之外的补充说明。 “三不“：不举行开幕式、不安排领导致辞、不邀请地方政府领导出席。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意见反馈会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专家组组长主持，时间不超过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小时，内容为组长及专家反馈评估意见和建议，其中专家个人只讲问题与建议，每人不超过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分钟。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91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409700"/>
            <a:ext cx="9144000" cy="44481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5D0E3-5F05-4F84-87CE-E76D3B594906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</a:t>
            </a:fld>
            <a:endParaRPr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0" name="组合 52"/>
          <p:cNvGrpSpPr>
            <a:grpSpLocks/>
          </p:cNvGrpSpPr>
          <p:nvPr/>
        </p:nvGrpSpPr>
        <p:grpSpPr bwMode="auto">
          <a:xfrm>
            <a:off x="4903564" y="177800"/>
            <a:ext cx="990600" cy="990600"/>
            <a:chOff x="3841161" y="177027"/>
            <a:chExt cx="990600" cy="990600"/>
          </a:xfrm>
        </p:grpSpPr>
        <p:sp>
          <p:nvSpPr>
            <p:cNvPr id="21538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39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1" name="Rectangle 27" descr="实心菱形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402" y="198438"/>
            <a:ext cx="847725" cy="83026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1512" name="组合 53"/>
          <p:cNvGrpSpPr>
            <a:grpSpLocks/>
          </p:cNvGrpSpPr>
          <p:nvPr/>
        </p:nvGrpSpPr>
        <p:grpSpPr bwMode="auto">
          <a:xfrm>
            <a:off x="5957664" y="177800"/>
            <a:ext cx="990600" cy="990600"/>
            <a:chOff x="4896106" y="177027"/>
            <a:chExt cx="990600" cy="990600"/>
          </a:xfrm>
        </p:grpSpPr>
        <p:sp>
          <p:nvSpPr>
            <p:cNvPr id="21535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36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010415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1513" name="组合 55"/>
          <p:cNvGrpSpPr>
            <a:grpSpLocks/>
          </p:cNvGrpSpPr>
          <p:nvPr/>
        </p:nvGrpSpPr>
        <p:grpSpPr bwMode="auto">
          <a:xfrm>
            <a:off x="6994525" y="177800"/>
            <a:ext cx="990600" cy="990600"/>
            <a:chOff x="6994306" y="177027"/>
            <a:chExt cx="990600" cy="990600"/>
          </a:xfrm>
        </p:grpSpPr>
        <p:sp>
          <p:nvSpPr>
            <p:cNvPr id="21532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33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81642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1514" name="组合 56"/>
          <p:cNvGrpSpPr>
            <a:grpSpLocks/>
          </p:cNvGrpSpPr>
          <p:nvPr/>
        </p:nvGrpSpPr>
        <p:grpSpPr bwMode="auto">
          <a:xfrm>
            <a:off x="8066088" y="177800"/>
            <a:ext cx="990600" cy="990600"/>
            <a:chOff x="8065876" y="177027"/>
            <a:chExt cx="990600" cy="990600"/>
          </a:xfrm>
        </p:grpSpPr>
        <p:sp>
          <p:nvSpPr>
            <p:cNvPr id="2152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30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53219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1515" name="组合 51"/>
          <p:cNvGrpSpPr>
            <a:grpSpLocks/>
          </p:cNvGrpSpPr>
          <p:nvPr/>
        </p:nvGrpSpPr>
        <p:grpSpPr bwMode="auto">
          <a:xfrm>
            <a:off x="3870102" y="177800"/>
            <a:ext cx="990600" cy="990600"/>
            <a:chOff x="2807779" y="177027"/>
            <a:chExt cx="990600" cy="990600"/>
          </a:xfrm>
        </p:grpSpPr>
        <p:sp>
          <p:nvSpPr>
            <p:cNvPr id="2152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27" name="未知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37948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1516" name="组合 50"/>
          <p:cNvGrpSpPr>
            <a:grpSpLocks/>
          </p:cNvGrpSpPr>
          <p:nvPr/>
        </p:nvGrpSpPr>
        <p:grpSpPr bwMode="auto">
          <a:xfrm>
            <a:off x="2867020" y="-44466"/>
            <a:ext cx="990600" cy="1258888"/>
            <a:chOff x="1769218" y="-63795"/>
            <a:chExt cx="990600" cy="1258458"/>
          </a:xfrm>
        </p:grpSpPr>
        <p:sp>
          <p:nvSpPr>
            <p:cNvPr id="2152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5847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1524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769218" y="-63795"/>
              <a:ext cx="990600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52810" y="1"/>
              <a:ext cx="847725" cy="83099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评估制度</a:t>
              </a:r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357298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“五位一体”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教学评估制度</a:t>
            </a:r>
            <a:endParaRPr lang="zh-CN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3153" y="2214554"/>
            <a:ext cx="7974012" cy="92868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关于全面提高高等教育质量的若干意见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（质量</a:t>
            </a:r>
            <a:r>
              <a:rPr lang="en-US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条）</a:t>
            </a:r>
            <a:endParaRPr lang="en-US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en-US" sz="2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关于普通高等学校本科教学评估工作的意见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（评估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条）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8"/>
          <p:cNvGrpSpPr>
            <a:grpSpLocks/>
          </p:cNvGrpSpPr>
          <p:nvPr/>
        </p:nvGrpSpPr>
        <p:grpSpPr bwMode="auto">
          <a:xfrm>
            <a:off x="785813" y="3357563"/>
            <a:ext cx="1643062" cy="2428875"/>
            <a:chOff x="142875" y="1357298"/>
            <a:chExt cx="2743200" cy="4419600"/>
          </a:xfrm>
        </p:grpSpPr>
        <p:sp>
          <p:nvSpPr>
            <p:cNvPr id="48" name="AutoShape 3"/>
            <p:cNvSpPr>
              <a:spLocks noChangeArrowheads="1"/>
            </p:cNvSpPr>
            <p:nvPr/>
          </p:nvSpPr>
          <p:spPr bwMode="gray">
            <a:xfrm>
              <a:off x="142875" y="1357298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black">
            <a:xfrm>
              <a:off x="225038" y="2567632"/>
              <a:ext cx="2430450" cy="179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20650" indent="-120650"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</a:t>
              </a:r>
              <a:endParaRPr lang="en-US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0650" indent="-120650"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en-US" altLang="zh-CN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71750" y="3214686"/>
            <a:ext cx="6286500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2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自我评估</a:t>
            </a:r>
            <a:endParaRPr lang="en-US" altLang="en-US" sz="2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2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院校评估</a:t>
            </a:r>
            <a:r>
              <a:rPr lang="en-US" altLang="en-US" sz="2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，包括合格评估、审核评估</a:t>
            </a:r>
            <a:endParaRPr lang="en-US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2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专业认证及评估</a:t>
            </a:r>
            <a:r>
              <a:rPr lang="en-US" altLang="en-US" sz="2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，包括工程教育专业认证、医学专业认证、专业评估</a:t>
            </a:r>
            <a:endParaRPr lang="en-US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2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国际评估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200" b="1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教学基本状态数据常态监测</a:t>
            </a:r>
            <a:endParaRPr lang="en-US" altLang="zh-CN" sz="2200" b="1" dirty="0" err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/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9371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40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整改</a:t>
            </a:r>
            <a:endParaRPr lang="zh-CN" altLang="en-US" sz="3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5004048" y="199151"/>
            <a:ext cx="1404690" cy="997601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3099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自建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6444208" y="188640"/>
            <a:ext cx="1563344" cy="990600"/>
            <a:chOff x="7085562" y="-11613"/>
            <a:chExt cx="990603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7085562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23813" y="74107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配合专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家组考察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57"/>
          <p:cNvGrpSpPr>
            <a:grpSpLocks/>
          </p:cNvGrpSpPr>
          <p:nvPr/>
        </p:nvGrpSpPr>
        <p:grpSpPr bwMode="auto">
          <a:xfrm>
            <a:off x="8034214" y="0"/>
            <a:ext cx="1002282" cy="1179240"/>
            <a:chOff x="7813176" y="177027"/>
            <a:chExt cx="818870" cy="990600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813176" y="177027"/>
              <a:ext cx="81887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262626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86021" y="393051"/>
              <a:ext cx="746025" cy="4616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整改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13525"/>
            <a:ext cx="8591425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2060848"/>
            <a:ext cx="48340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整改工作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2701657"/>
            <a:ext cx="79928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理解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反思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深入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理解专家意见，深刻反思教学工作，制订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本科教学工作整改方案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个月内报省教育厅。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改进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与提升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全面整改，有效提升本科教学工作水平与教学质量。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   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与报告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认真总结整改情况，形成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本科教学工作整改报告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年时报省教育厅。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     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接受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回访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必要时，一年后接受省教育的整改回访。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512" y="332656"/>
            <a:ext cx="4514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参评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学校工作 </a:t>
            </a:r>
            <a:r>
              <a:rPr lang="en-US" altLang="zh-C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endParaRPr lang="en-US" altLang="zh-CN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68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41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427984" y="1"/>
            <a:ext cx="1152128" cy="1268760"/>
            <a:chOff x="5963769" y="193652"/>
            <a:chExt cx="990600" cy="990600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2516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队伍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组建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5600947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主要工作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79513" y="994895"/>
            <a:ext cx="8424936" cy="4666353"/>
            <a:chOff x="0" y="-44"/>
            <a:chExt cx="13609" cy="5731"/>
          </a:xfrm>
        </p:grpSpPr>
        <p:sp>
          <p:nvSpPr>
            <p:cNvPr id="23" name="矩形 25"/>
            <p:cNvSpPr>
              <a:spLocks noChangeArrowheads="1"/>
            </p:cNvSpPr>
            <p:nvPr/>
          </p:nvSpPr>
          <p:spPr bwMode="auto">
            <a:xfrm>
              <a:off x="714" y="568"/>
              <a:ext cx="12895" cy="51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0" y="-44"/>
              <a:ext cx="2962" cy="1928"/>
              <a:chOff x="0" y="-44"/>
              <a:chExt cx="2962" cy="1928"/>
            </a:xfrm>
          </p:grpSpPr>
          <p:sp>
            <p:nvSpPr>
              <p:cNvPr id="26" name="椭圆 14"/>
              <p:cNvSpPr>
                <a:spLocks noChangeArrowheads="1"/>
              </p:cNvSpPr>
              <p:nvPr/>
            </p:nvSpPr>
            <p:spPr bwMode="auto">
              <a:xfrm>
                <a:off x="0" y="-44"/>
                <a:ext cx="2962" cy="1928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2D65B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204" y="433"/>
                <a:ext cx="2622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zh-CN" altLang="en-US" sz="2400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b="1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专家组工作</a:t>
                </a:r>
                <a:r>
                  <a:rPr lang="en-US" altLang="zh-CN" sz="2400" b="1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400" b="1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57"/>
          <p:cNvGrpSpPr>
            <a:grpSpLocks/>
          </p:cNvGrpSpPr>
          <p:nvPr/>
        </p:nvGrpSpPr>
        <p:grpSpPr bwMode="auto">
          <a:xfrm>
            <a:off x="6753075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5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集体考察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57"/>
          <p:cNvGrpSpPr>
            <a:grpSpLocks/>
          </p:cNvGrpSpPr>
          <p:nvPr/>
        </p:nvGrpSpPr>
        <p:grpSpPr bwMode="auto">
          <a:xfrm>
            <a:off x="7905203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个人活动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文本框 22"/>
          <p:cNvSpPr txBox="1">
            <a:spLocks noChangeArrowheads="1"/>
          </p:cNvSpPr>
          <p:nvPr/>
        </p:nvSpPr>
        <p:spPr bwMode="auto">
          <a:xfrm>
            <a:off x="1000100" y="2549803"/>
            <a:ext cx="76438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专家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人数</a:t>
            </a:r>
            <a:r>
              <a:rPr lang="en-US" altLang="zh-CN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——9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－</a:t>
            </a:r>
            <a:r>
              <a:rPr lang="en-US" altLang="zh-CN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人，组长１人，其中省外专业</a:t>
            </a:r>
            <a:r>
              <a:rPr lang="zh-CN" altLang="en-US" sz="2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不少于三分之一。</a:t>
            </a:r>
            <a:endParaRPr lang="zh-CN" altLang="en-US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专家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结构</a:t>
            </a:r>
            <a:r>
              <a:rPr lang="en-US" altLang="zh-CN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专业与管理、省内与省外、行内与行外</a:t>
            </a:r>
            <a:r>
              <a:rPr lang="zh-CN" altLang="en-US" sz="2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7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42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283968" y="278160"/>
            <a:ext cx="1296144" cy="990600"/>
            <a:chOff x="5963769" y="193652"/>
            <a:chExt cx="990600" cy="990600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2516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队伍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组建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778" name="组合 57"/>
          <p:cNvGrpSpPr>
            <a:grpSpLocks/>
          </p:cNvGrpSpPr>
          <p:nvPr/>
        </p:nvGrpSpPr>
        <p:grpSpPr bwMode="auto">
          <a:xfrm>
            <a:off x="5600947" y="0"/>
            <a:ext cx="1203301" cy="1268761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27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795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2796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29862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主要工作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79513" y="1030721"/>
            <a:ext cx="8424936" cy="4630527"/>
            <a:chOff x="0" y="0"/>
            <a:chExt cx="13609" cy="5687"/>
          </a:xfrm>
        </p:grpSpPr>
        <p:sp>
          <p:nvSpPr>
            <p:cNvPr id="23" name="矩形 25"/>
            <p:cNvSpPr>
              <a:spLocks noChangeArrowheads="1"/>
            </p:cNvSpPr>
            <p:nvPr/>
          </p:nvSpPr>
          <p:spPr bwMode="auto">
            <a:xfrm>
              <a:off x="714" y="568"/>
              <a:ext cx="12895" cy="51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0" y="0"/>
              <a:ext cx="3469" cy="1928"/>
              <a:chOff x="0" y="0"/>
              <a:chExt cx="3469" cy="1928"/>
            </a:xfrm>
          </p:grpSpPr>
          <p:sp>
            <p:nvSpPr>
              <p:cNvPr id="26" name="椭圆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62" cy="1928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2D65B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zh-CN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270" y="399"/>
                <a:ext cx="3199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zh-CN" altLang="en-US" sz="2400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专家组工作</a:t>
                </a:r>
                <a:r>
                  <a:rPr lang="en-US" altLang="zh-CN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</a:p>
            </p:txBody>
          </p:sp>
        </p:grpSp>
      </p:grpSp>
      <p:grpSp>
        <p:nvGrpSpPr>
          <p:cNvPr id="29" name="组合 57"/>
          <p:cNvGrpSpPr>
            <a:grpSpLocks/>
          </p:cNvGrpSpPr>
          <p:nvPr/>
        </p:nvGrpSpPr>
        <p:grpSpPr bwMode="auto">
          <a:xfrm>
            <a:off x="6753075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5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集体考察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57"/>
          <p:cNvGrpSpPr>
            <a:grpSpLocks/>
          </p:cNvGrpSpPr>
          <p:nvPr/>
        </p:nvGrpSpPr>
        <p:grpSpPr bwMode="auto">
          <a:xfrm>
            <a:off x="7905203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个人活动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文本框 22"/>
          <p:cNvSpPr txBox="1">
            <a:spLocks noChangeArrowheads="1"/>
          </p:cNvSpPr>
          <p:nvPr/>
        </p:nvSpPr>
        <p:spPr bwMode="auto">
          <a:xfrm>
            <a:off x="1600236" y="1556792"/>
            <a:ext cx="6972292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5720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审读评估材料，填写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专家进校前审读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意见表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，做好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考察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计划。</a:t>
            </a:r>
            <a:endParaRPr lang="en-US" altLang="zh-CN" sz="21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529" y="2531826"/>
            <a:ext cx="7982919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考察中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集体活动：预备会、碰头会，见面会、反馈会，集体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考察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；个人活动：听课看课、调阅材料、走访、深度访谈、考察实习基地与用人单位、座谈会等。</a:t>
            </a:r>
          </a:p>
          <a:p>
            <a:pPr lvl="0" indent="45720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考察后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专家个人１周内，形成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专家个人审核评估报告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组长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，不少于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2500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字，其中建议与改进措施篇幅不少于二分之一。专家组组长１月之内，形成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专家组审核评估报告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报省评估委员会审核。</a:t>
            </a:r>
          </a:p>
        </p:txBody>
      </p:sp>
    </p:spTree>
    <p:extLst>
      <p:ext uri="{BB962C8B-B14F-4D97-AF65-F5344CB8AC3E}">
        <p14:creationId xmlns:p14="http://schemas.microsoft.com/office/powerpoint/2010/main" xmlns="" val="97299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utoUpdateAnimBg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43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283968" y="278160"/>
            <a:ext cx="1296144" cy="990600"/>
            <a:chOff x="5963769" y="193652"/>
            <a:chExt cx="990600" cy="990600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2516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队伍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组建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79513" y="1030721"/>
            <a:ext cx="8424936" cy="4630527"/>
            <a:chOff x="0" y="0"/>
            <a:chExt cx="13609" cy="5687"/>
          </a:xfrm>
        </p:grpSpPr>
        <p:sp>
          <p:nvSpPr>
            <p:cNvPr id="23" name="矩形 25"/>
            <p:cNvSpPr>
              <a:spLocks noChangeArrowheads="1"/>
            </p:cNvSpPr>
            <p:nvPr/>
          </p:nvSpPr>
          <p:spPr bwMode="auto">
            <a:xfrm>
              <a:off x="714" y="568"/>
              <a:ext cx="12895" cy="51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0" y="0"/>
              <a:ext cx="3469" cy="1928"/>
              <a:chOff x="0" y="0"/>
              <a:chExt cx="3469" cy="1928"/>
            </a:xfrm>
          </p:grpSpPr>
          <p:sp>
            <p:nvSpPr>
              <p:cNvPr id="26" name="椭圆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62" cy="1928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2D65B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zh-CN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270" y="399"/>
                <a:ext cx="3199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zh-CN" altLang="en-US" sz="2400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专家组工作</a:t>
                </a:r>
                <a:r>
                  <a:rPr lang="en-US" altLang="zh-CN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</a:p>
            </p:txBody>
          </p:sp>
        </p:grpSp>
      </p:grpSp>
      <p:grpSp>
        <p:nvGrpSpPr>
          <p:cNvPr id="29" name="组合 57"/>
          <p:cNvGrpSpPr>
            <a:grpSpLocks/>
          </p:cNvGrpSpPr>
          <p:nvPr/>
        </p:nvGrpSpPr>
        <p:grpSpPr bwMode="auto">
          <a:xfrm>
            <a:off x="6753075" y="0"/>
            <a:ext cx="1203301" cy="126876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5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集体考察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57"/>
          <p:cNvGrpSpPr>
            <a:grpSpLocks/>
          </p:cNvGrpSpPr>
          <p:nvPr/>
        </p:nvGrpSpPr>
        <p:grpSpPr bwMode="auto">
          <a:xfrm>
            <a:off x="7905203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个人活动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09561" y="2636912"/>
            <a:ext cx="7982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性质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集体考察并非必备环节，可依实际情况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决定。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基础设施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、涉及面广的教学条件、校园文化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不超过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分钟。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5600947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主要工作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0072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44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283968" y="278160"/>
            <a:ext cx="1296144" cy="990600"/>
            <a:chOff x="5963769" y="193652"/>
            <a:chExt cx="990600" cy="990600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193652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91102" y="265155"/>
              <a:ext cx="847725" cy="82516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队伍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组建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79513" y="1030721"/>
            <a:ext cx="8535750" cy="4630527"/>
            <a:chOff x="0" y="0"/>
            <a:chExt cx="13788" cy="5687"/>
          </a:xfrm>
        </p:grpSpPr>
        <p:sp>
          <p:nvSpPr>
            <p:cNvPr id="23" name="矩形 25"/>
            <p:cNvSpPr>
              <a:spLocks noChangeArrowheads="1"/>
            </p:cNvSpPr>
            <p:nvPr/>
          </p:nvSpPr>
          <p:spPr bwMode="auto">
            <a:xfrm>
              <a:off x="714" y="568"/>
              <a:ext cx="13074" cy="51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0" y="0"/>
              <a:ext cx="3469" cy="1928"/>
              <a:chOff x="0" y="0"/>
              <a:chExt cx="3469" cy="1928"/>
            </a:xfrm>
          </p:grpSpPr>
          <p:sp>
            <p:nvSpPr>
              <p:cNvPr id="26" name="椭圆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62" cy="1928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2D65B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zh-CN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270" y="399"/>
                <a:ext cx="3199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zh-CN" altLang="en-US" sz="2400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专家组工作</a:t>
                </a:r>
                <a:r>
                  <a:rPr lang="en-US" altLang="zh-CN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zh-CN" altLang="en-US" sz="2400" b="1" kern="0" dirty="0" smtClean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</a:p>
            </p:txBody>
          </p:sp>
        </p:grpSp>
      </p:grpSp>
      <p:grpSp>
        <p:nvGrpSpPr>
          <p:cNvPr id="36" name="组合 57"/>
          <p:cNvGrpSpPr>
            <a:grpSpLocks/>
          </p:cNvGrpSpPr>
          <p:nvPr/>
        </p:nvGrpSpPr>
        <p:grpSpPr bwMode="auto">
          <a:xfrm>
            <a:off x="7905203" y="0"/>
            <a:ext cx="1203301" cy="126876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9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个人活动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928794" y="1628800"/>
            <a:ext cx="720016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走访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去教学单位或职能部门现场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访问。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听课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看课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深入课堂随机听课看课，每人至少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门。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zh-CN" altLang="en-US" sz="21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5600947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主要工作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6753075" y="278160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集体考察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3537" y="2556102"/>
            <a:ext cx="7982919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1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调阅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抽查教学或教学管理方面的材料，每人</a:t>
            </a:r>
            <a:r>
              <a:rPr lang="en-US" altLang="zh-CN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个专业的毕业论文（设计），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门左右的课程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试卷。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考察实习与就业基地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根据需要考察实习情况及用人单位对学生的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评价。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深度访谈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个别访谈学校领导、中层干部、专业带头人、教学骨干及学生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代表。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hangingPunct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</a:t>
            </a:r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座谈会</a:t>
            </a:r>
            <a:r>
              <a:rPr lang="en-US" altLang="zh-CN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根据需要，召开一定范围内的小型</a:t>
            </a:r>
            <a:r>
              <a:rPr lang="zh-CN" altLang="en-US" sz="21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座谈会。</a:t>
            </a:r>
            <a:endParaRPr lang="zh-CN" altLang="en-US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8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菱形 21"/>
          <p:cNvSpPr>
            <a:spLocks noChangeArrowheads="1"/>
          </p:cNvSpPr>
          <p:nvPr/>
        </p:nvSpPr>
        <p:spPr bwMode="auto">
          <a:xfrm>
            <a:off x="727894" y="3422898"/>
            <a:ext cx="603250" cy="438150"/>
          </a:xfrm>
          <a:prstGeom prst="diamond">
            <a:avLst/>
          </a:prstGeom>
          <a:solidFill>
            <a:srgbClr val="2D65B4"/>
          </a:solidFill>
          <a:ln w="9525">
            <a:noFill/>
            <a:miter lim="800000"/>
            <a:headEnd/>
            <a:tailEnd/>
          </a:ln>
        </p:spPr>
        <p:txBody>
          <a:bodyPr lIns="91433" tIns="45715" rIns="91433" bIns="45715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3160" y="6808291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45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644008" y="72008"/>
            <a:ext cx="1758951" cy="1268760"/>
            <a:chOff x="5963769" y="-84508"/>
            <a:chExt cx="990600" cy="1268760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5963769" y="-84508"/>
              <a:ext cx="990600" cy="126876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04322" y="104132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项目管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理员工作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6444208" y="350168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秘书工作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668344" y="350168"/>
            <a:ext cx="1475656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机构工作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菱形 21"/>
          <p:cNvSpPr>
            <a:spLocks noChangeArrowheads="1"/>
          </p:cNvSpPr>
          <p:nvPr/>
        </p:nvSpPr>
        <p:spPr bwMode="auto">
          <a:xfrm>
            <a:off x="755452" y="5373216"/>
            <a:ext cx="604837" cy="438150"/>
          </a:xfrm>
          <a:prstGeom prst="diamond">
            <a:avLst/>
          </a:prstGeom>
          <a:solidFill>
            <a:srgbClr val="2D65B4"/>
          </a:solidFill>
          <a:ln w="9525">
            <a:solidFill>
              <a:srgbClr val="2D65B4"/>
            </a:solidFill>
            <a:miter lim="800000"/>
            <a:headEnd/>
            <a:tailEnd/>
          </a:ln>
        </p:spPr>
        <p:txBody>
          <a:bodyPr lIns="91433" tIns="45715" rIns="91433" bIns="45715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467544" y="5370289"/>
            <a:ext cx="530225" cy="434975"/>
          </a:xfrm>
          <a:prstGeom prst="rect">
            <a:avLst/>
          </a:prstGeom>
          <a:solidFill>
            <a:srgbClr val="2D65B4"/>
          </a:solidFill>
          <a:ln w="9525">
            <a:solidFill>
              <a:srgbClr val="2D65B4"/>
            </a:solidFill>
            <a:miter lim="800000"/>
            <a:headEnd/>
            <a:tailEnd/>
          </a:ln>
          <a:effectLst>
            <a:outerShdw dist="38100" algn="ctr" rotWithShape="0">
              <a:srgbClr val="000000">
                <a:alpha val="28998"/>
              </a:srgbClr>
            </a:outerShdw>
          </a:effectLst>
        </p:spPr>
        <p:txBody>
          <a:bodyPr lIns="91433" tIns="45715" rIns="91433" bIns="45715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67544" y="3426073"/>
            <a:ext cx="530225" cy="434975"/>
          </a:xfrm>
          <a:prstGeom prst="rect">
            <a:avLst/>
          </a:prstGeom>
          <a:solidFill>
            <a:srgbClr val="2D65B4"/>
          </a:solidFill>
          <a:ln w="9525">
            <a:solidFill>
              <a:srgbClr val="2D65B4"/>
            </a:solidFill>
            <a:miter lim="800000"/>
            <a:headEnd/>
            <a:tailEnd/>
          </a:ln>
          <a:effectLst>
            <a:outerShdw dist="38100" algn="ctr" rotWithShape="0">
              <a:srgbClr val="000000">
                <a:alpha val="28998"/>
              </a:srgbClr>
            </a:outerShdw>
          </a:effectLst>
        </p:spPr>
        <p:txBody>
          <a:bodyPr lIns="91433" tIns="45715" rIns="91433" bIns="45715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5" name="组合 23"/>
          <p:cNvGrpSpPr>
            <a:grpSpLocks/>
          </p:cNvGrpSpPr>
          <p:nvPr/>
        </p:nvGrpSpPr>
        <p:grpSpPr bwMode="auto">
          <a:xfrm>
            <a:off x="395536" y="2708920"/>
            <a:ext cx="7895360" cy="1152128"/>
            <a:chOff x="-46198" y="-53656"/>
            <a:chExt cx="4344192" cy="1154019"/>
          </a:xfrm>
        </p:grpSpPr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548107" y="684183"/>
              <a:ext cx="3749887" cy="41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指导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专家组秘书开展工作，协助组长拟订进校考察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计划；</a:t>
              </a:r>
              <a:endParaRPr lang="zh-CN" altLang="zh-CN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17"/>
            <p:cNvGrpSpPr>
              <a:grpSpLocks/>
            </p:cNvGrpSpPr>
            <p:nvPr/>
          </p:nvGrpSpPr>
          <p:grpSpPr bwMode="auto">
            <a:xfrm>
              <a:off x="-46198" y="-53656"/>
              <a:ext cx="504576" cy="586178"/>
              <a:chOff x="-46198" y="-70905"/>
              <a:chExt cx="504576" cy="774621"/>
            </a:xfrm>
          </p:grpSpPr>
          <p:grpSp>
            <p:nvGrpSpPr>
              <p:cNvPr id="49" name="组合 18"/>
              <p:cNvGrpSpPr>
                <a:grpSpLocks/>
              </p:cNvGrpSpPr>
              <p:nvPr/>
            </p:nvGrpSpPr>
            <p:grpSpPr bwMode="auto">
              <a:xfrm>
                <a:off x="0" y="17332"/>
                <a:ext cx="458378" cy="587930"/>
                <a:chOff x="0" y="-9977"/>
                <a:chExt cx="667174" cy="733851"/>
              </a:xfrm>
            </p:grpSpPr>
            <p:sp>
              <p:nvSpPr>
                <p:cNvPr id="52" name="菱形 21"/>
                <p:cNvSpPr>
                  <a:spLocks noChangeArrowheads="1"/>
                </p:cNvSpPr>
                <p:nvPr/>
              </p:nvSpPr>
              <p:spPr bwMode="auto">
                <a:xfrm>
                  <a:off x="163429" y="-9977"/>
                  <a:ext cx="503745" cy="724003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1" name="矩形 3"/>
                <p:cNvSpPr>
                  <a:spLocks noChangeArrowheads="1"/>
                </p:cNvSpPr>
                <p:nvPr/>
              </p:nvSpPr>
              <p:spPr bwMode="auto">
                <a:xfrm>
                  <a:off x="0" y="5114"/>
                  <a:ext cx="441618" cy="718760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0" name="矩形 3"/>
              <p:cNvSpPr>
                <a:spLocks noChangeArrowheads="1"/>
              </p:cNvSpPr>
              <p:nvPr/>
            </p:nvSpPr>
            <p:spPr bwMode="auto">
              <a:xfrm>
                <a:off x="-46198" y="-70905"/>
                <a:ext cx="353981" cy="77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1</a:t>
                </a:r>
                <a:endParaRPr lang="zh-CN" altLang="en-US" sz="32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  <p:cxnSp>
          <p:nvCxnSpPr>
            <p:cNvPr id="48" name="直接连接符 22"/>
            <p:cNvCxnSpPr>
              <a:cxnSpLocks noChangeShapeType="1"/>
            </p:cNvCxnSpPr>
            <p:nvPr/>
          </p:nvCxnSpPr>
          <p:spPr bwMode="auto">
            <a:xfrm>
              <a:off x="529207" y="469149"/>
              <a:ext cx="3748150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组合 38"/>
          <p:cNvGrpSpPr>
            <a:grpSpLocks/>
          </p:cNvGrpSpPr>
          <p:nvPr/>
        </p:nvGrpSpPr>
        <p:grpSpPr bwMode="auto">
          <a:xfrm>
            <a:off x="467544" y="2780928"/>
            <a:ext cx="8208912" cy="1152128"/>
            <a:chOff x="0" y="-629722"/>
            <a:chExt cx="6978528" cy="1153203"/>
          </a:xfrm>
        </p:grpSpPr>
        <p:sp>
          <p:nvSpPr>
            <p:cNvPr id="54" name="矩形 3"/>
            <p:cNvSpPr>
              <a:spLocks noChangeArrowheads="1"/>
            </p:cNvSpPr>
            <p:nvPr/>
          </p:nvSpPr>
          <p:spPr bwMode="auto">
            <a:xfrm>
              <a:off x="772047" y="-629722"/>
              <a:ext cx="6206481" cy="4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 了解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学校评建工作和专家组工作状态，及时发现、处理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问题；</a:t>
              </a:r>
              <a:endParaRPr lang="zh-CN" altLang="en-US" sz="2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5" name="直接连接符 26"/>
            <p:cNvCxnSpPr>
              <a:cxnSpLocks noChangeShapeType="1"/>
            </p:cNvCxnSpPr>
            <p:nvPr/>
          </p:nvCxnSpPr>
          <p:spPr bwMode="auto">
            <a:xfrm>
              <a:off x="858837" y="451406"/>
              <a:ext cx="5760035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0" y="0"/>
              <a:ext cx="446087" cy="52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rPr>
                <a:t>2</a:t>
              </a:r>
              <a:endParaRPr lang="zh-CN" altLang="en-US" sz="2800" b="1" dirty="0">
                <a:solidFill>
                  <a:srgbClr val="000000"/>
                </a:solidFill>
                <a:latin typeface="Calibri" pitchFamily="34" charset="0"/>
                <a:cs typeface="Aharoni" pitchFamily="2" charset="-79"/>
              </a:endParaRPr>
            </a:p>
          </p:txBody>
        </p:sp>
      </p:grpSp>
      <p:grpSp>
        <p:nvGrpSpPr>
          <p:cNvPr id="58" name="组合 54"/>
          <p:cNvGrpSpPr>
            <a:grpSpLocks/>
          </p:cNvGrpSpPr>
          <p:nvPr/>
        </p:nvGrpSpPr>
        <p:grpSpPr bwMode="auto">
          <a:xfrm>
            <a:off x="424442" y="4005064"/>
            <a:ext cx="7825755" cy="1800200"/>
            <a:chOff x="1" y="0"/>
            <a:chExt cx="5338637" cy="1802704"/>
          </a:xfrm>
        </p:grpSpPr>
        <p:sp>
          <p:nvSpPr>
            <p:cNvPr id="59" name="矩形 3"/>
            <p:cNvSpPr>
              <a:spLocks noChangeArrowheads="1"/>
            </p:cNvSpPr>
            <p:nvPr/>
          </p:nvSpPr>
          <p:spPr bwMode="auto">
            <a:xfrm>
              <a:off x="766250" y="1386628"/>
              <a:ext cx="4572388" cy="41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学校的意见和建议，组织参评学校对专家的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评价。</a:t>
              </a:r>
              <a:endParaRPr lang="zh-CN" altLang="en-US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0" name="直接连接符 34"/>
            <p:cNvCxnSpPr>
              <a:cxnSpLocks noChangeShapeType="1"/>
            </p:cNvCxnSpPr>
            <p:nvPr/>
          </p:nvCxnSpPr>
          <p:spPr bwMode="auto">
            <a:xfrm>
              <a:off x="736307" y="474940"/>
              <a:ext cx="4496979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1" name="组合 39"/>
            <p:cNvGrpSpPr>
              <a:grpSpLocks/>
            </p:cNvGrpSpPr>
            <p:nvPr/>
          </p:nvGrpSpPr>
          <p:grpSpPr bwMode="auto">
            <a:xfrm>
              <a:off x="1" y="0"/>
              <a:ext cx="605160" cy="524134"/>
              <a:chOff x="1" y="0"/>
              <a:chExt cx="605160" cy="692633"/>
            </a:xfrm>
          </p:grpSpPr>
          <p:grpSp>
            <p:nvGrpSpPr>
              <p:cNvPr id="62" name="组合 40"/>
              <p:cNvGrpSpPr>
                <a:grpSpLocks/>
              </p:cNvGrpSpPr>
              <p:nvPr/>
            </p:nvGrpSpPr>
            <p:grpSpPr bwMode="auto">
              <a:xfrm>
                <a:off x="1" y="25504"/>
                <a:ext cx="605160" cy="594466"/>
                <a:chOff x="1" y="-18086"/>
                <a:chExt cx="880814" cy="742010"/>
              </a:xfrm>
            </p:grpSpPr>
            <p:sp>
              <p:nvSpPr>
                <p:cNvPr id="65" name="菱形 43"/>
                <p:cNvSpPr>
                  <a:spLocks noChangeArrowheads="1"/>
                </p:cNvSpPr>
                <p:nvPr/>
              </p:nvSpPr>
              <p:spPr bwMode="auto">
                <a:xfrm>
                  <a:off x="377104" y="-18086"/>
                  <a:ext cx="503711" cy="723999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4" name="矩形 3"/>
                <p:cNvSpPr>
                  <a:spLocks noChangeArrowheads="1"/>
                </p:cNvSpPr>
                <p:nvPr/>
              </p:nvSpPr>
              <p:spPr bwMode="auto">
                <a:xfrm>
                  <a:off x="1" y="5169"/>
                  <a:ext cx="580831" cy="718755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矩形 3"/>
              <p:cNvSpPr>
                <a:spLocks noChangeArrowheads="1"/>
              </p:cNvSpPr>
              <p:nvPr/>
            </p:nvSpPr>
            <p:spPr bwMode="auto">
              <a:xfrm>
                <a:off x="1" y="0"/>
                <a:ext cx="399058" cy="692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3</a:t>
                </a:r>
                <a:endParaRPr lang="zh-CN" altLang="en-US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</p:grpSp>
      <p:grpSp>
        <p:nvGrpSpPr>
          <p:cNvPr id="66" name="组合 55"/>
          <p:cNvGrpSpPr>
            <a:grpSpLocks/>
          </p:cNvGrpSpPr>
          <p:nvPr/>
        </p:nvGrpSpPr>
        <p:grpSpPr bwMode="auto">
          <a:xfrm>
            <a:off x="424442" y="4653136"/>
            <a:ext cx="7671323" cy="523874"/>
            <a:chOff x="-37159" y="393264"/>
            <a:chExt cx="6613635" cy="524152"/>
          </a:xfrm>
        </p:grpSpPr>
        <p:sp>
          <p:nvSpPr>
            <p:cNvPr id="67" name="矩形 3"/>
            <p:cNvSpPr>
              <a:spLocks noChangeArrowheads="1"/>
            </p:cNvSpPr>
            <p:nvPr/>
          </p:nvSpPr>
          <p:spPr bwMode="auto">
            <a:xfrm>
              <a:off x="869118" y="464740"/>
              <a:ext cx="5079413" cy="41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审核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接待方案及经费预算和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决算；</a:t>
              </a:r>
              <a:endParaRPr lang="zh-CN" altLang="zh-CN" sz="21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8" name="直接连接符 35"/>
            <p:cNvCxnSpPr>
              <a:cxnSpLocks noChangeShapeType="1"/>
            </p:cNvCxnSpPr>
            <p:nvPr/>
          </p:nvCxnSpPr>
          <p:spPr bwMode="auto">
            <a:xfrm flipV="1">
              <a:off x="833464" y="880458"/>
              <a:ext cx="5743012" cy="1376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9" name="组合 44"/>
            <p:cNvGrpSpPr>
              <a:grpSpLocks/>
            </p:cNvGrpSpPr>
            <p:nvPr/>
          </p:nvGrpSpPr>
          <p:grpSpPr bwMode="auto">
            <a:xfrm>
              <a:off x="-37159" y="393264"/>
              <a:ext cx="733194" cy="524152"/>
              <a:chOff x="-37159" y="519693"/>
              <a:chExt cx="733194" cy="692658"/>
            </a:xfrm>
          </p:grpSpPr>
          <p:grpSp>
            <p:nvGrpSpPr>
              <p:cNvPr id="70" name="组合 45"/>
              <p:cNvGrpSpPr>
                <a:grpSpLocks/>
              </p:cNvGrpSpPr>
              <p:nvPr/>
            </p:nvGrpSpPr>
            <p:grpSpPr bwMode="auto">
              <a:xfrm>
                <a:off x="-37159" y="607057"/>
                <a:ext cx="733194" cy="605294"/>
                <a:chOff x="-54085" y="707803"/>
                <a:chExt cx="1067169" cy="755523"/>
              </a:xfrm>
            </p:grpSpPr>
            <p:sp>
              <p:nvSpPr>
                <p:cNvPr id="72" name="矩形 3"/>
                <p:cNvSpPr>
                  <a:spLocks noChangeArrowheads="1"/>
                </p:cNvSpPr>
                <p:nvPr/>
              </p:nvSpPr>
              <p:spPr bwMode="auto">
                <a:xfrm>
                  <a:off x="-54085" y="744571"/>
                  <a:ext cx="771016" cy="718755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3" name="菱形 48"/>
                <p:cNvSpPr>
                  <a:spLocks noChangeArrowheads="1"/>
                </p:cNvSpPr>
                <p:nvPr/>
              </p:nvSpPr>
              <p:spPr bwMode="auto">
                <a:xfrm>
                  <a:off x="542147" y="707803"/>
                  <a:ext cx="470937" cy="724002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1" name="矩形 3"/>
              <p:cNvSpPr>
                <a:spLocks noChangeArrowheads="1"/>
              </p:cNvSpPr>
              <p:nvPr/>
            </p:nvSpPr>
            <p:spPr bwMode="auto">
              <a:xfrm>
                <a:off x="1" y="519693"/>
                <a:ext cx="508934" cy="692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4</a:t>
                </a:r>
                <a:endParaRPr lang="zh-CN" altLang="en-US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</p:grpSp>
      <p:grpSp>
        <p:nvGrpSpPr>
          <p:cNvPr id="74" name="组合 56"/>
          <p:cNvGrpSpPr>
            <a:grpSpLocks/>
          </p:cNvGrpSpPr>
          <p:nvPr/>
        </p:nvGrpSpPr>
        <p:grpSpPr bwMode="auto">
          <a:xfrm>
            <a:off x="251520" y="4073300"/>
            <a:ext cx="7928354" cy="1803972"/>
            <a:chOff x="-1653487" y="-1713138"/>
            <a:chExt cx="5406630" cy="1804925"/>
          </a:xfrm>
        </p:grpSpPr>
        <p:sp>
          <p:nvSpPr>
            <p:cNvPr id="75" name="矩形 3"/>
            <p:cNvSpPr>
              <a:spLocks noChangeArrowheads="1"/>
            </p:cNvSpPr>
            <p:nvPr/>
          </p:nvSpPr>
          <p:spPr bwMode="auto">
            <a:xfrm>
              <a:off x="-818705" y="-1713138"/>
              <a:ext cx="4571848" cy="4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初审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学校的自评报告、专家审读材料意见表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等；</a:t>
              </a:r>
              <a:endParaRPr lang="zh-CN" altLang="zh-CN" sz="2100" b="1" kern="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6" name="直接连接符 37"/>
            <p:cNvCxnSpPr>
              <a:cxnSpLocks noChangeShapeType="1"/>
            </p:cNvCxnSpPr>
            <p:nvPr/>
          </p:nvCxnSpPr>
          <p:spPr bwMode="auto">
            <a:xfrm>
              <a:off x="-867809" y="13383"/>
              <a:ext cx="4204861" cy="6358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矩形 3"/>
            <p:cNvSpPr>
              <a:spLocks noChangeArrowheads="1"/>
            </p:cNvSpPr>
            <p:nvPr/>
          </p:nvSpPr>
          <p:spPr bwMode="auto">
            <a:xfrm>
              <a:off x="-1653487" y="-432367"/>
              <a:ext cx="661987" cy="52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rPr>
                <a:t>5</a:t>
              </a:r>
              <a:endParaRPr lang="zh-CN" altLang="en-US" sz="2800" b="1" dirty="0">
                <a:solidFill>
                  <a:srgbClr val="000000"/>
                </a:solidFill>
                <a:latin typeface="Calibri" pitchFamily="34" charset="0"/>
                <a:cs typeface="Aharoni" pitchFamily="2" charset="-79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302561" y="1556792"/>
            <a:ext cx="930999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对每一所学校的审核评估工作作为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一个项目进行管理。</a:t>
            </a:r>
            <a:endPara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代表省教育厅负责项目的组织与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管理。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622429"/>
            <a:ext cx="345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26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菱形 21"/>
          <p:cNvSpPr>
            <a:spLocks noChangeArrowheads="1"/>
          </p:cNvSpPr>
          <p:nvPr/>
        </p:nvSpPr>
        <p:spPr bwMode="auto">
          <a:xfrm>
            <a:off x="980430" y="4112419"/>
            <a:ext cx="603250" cy="438150"/>
          </a:xfrm>
          <a:prstGeom prst="diamond">
            <a:avLst/>
          </a:prstGeom>
          <a:solidFill>
            <a:srgbClr val="2D65B4"/>
          </a:solidFill>
          <a:ln w="9525">
            <a:noFill/>
            <a:miter lim="800000"/>
            <a:headEnd/>
            <a:tailEnd/>
          </a:ln>
        </p:spPr>
        <p:txBody>
          <a:bodyPr lIns="91433" tIns="45715" rIns="91433" bIns="45715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45696" y="7841134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46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902106" y="332656"/>
            <a:ext cx="1537363" cy="1008112"/>
            <a:chOff x="6088562" y="84660"/>
            <a:chExt cx="865807" cy="1184176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6088562" y="84660"/>
              <a:ext cx="865807" cy="1184176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89324" y="184087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项目管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理员工作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6480720" y="72008"/>
            <a:ext cx="1203301" cy="1268760"/>
            <a:chOff x="6994306" y="-342743"/>
            <a:chExt cx="1052311" cy="151037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994306" y="-342743"/>
              <a:ext cx="990600" cy="151037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-20390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秘书工作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704856" y="350168"/>
            <a:ext cx="1475656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机构工作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720080" y="4118769"/>
            <a:ext cx="530225" cy="434975"/>
          </a:xfrm>
          <a:prstGeom prst="rect">
            <a:avLst/>
          </a:prstGeom>
          <a:solidFill>
            <a:srgbClr val="2D65B4"/>
          </a:solidFill>
          <a:ln w="9525">
            <a:solidFill>
              <a:srgbClr val="2D65B4"/>
            </a:solidFill>
            <a:miter lim="800000"/>
            <a:headEnd/>
            <a:tailEnd/>
          </a:ln>
          <a:effectLst>
            <a:outerShdw dist="38100" algn="ctr" rotWithShape="0">
              <a:srgbClr val="000000">
                <a:alpha val="28998"/>
              </a:srgbClr>
            </a:outerShdw>
          </a:effectLst>
        </p:spPr>
        <p:txBody>
          <a:bodyPr lIns="91433" tIns="45715" rIns="91433" bIns="45715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5" name="组合 23"/>
          <p:cNvGrpSpPr>
            <a:grpSpLocks/>
          </p:cNvGrpSpPr>
          <p:nvPr/>
        </p:nvGrpSpPr>
        <p:grpSpPr bwMode="auto">
          <a:xfrm>
            <a:off x="648072" y="3184773"/>
            <a:ext cx="7967366" cy="1279495"/>
            <a:chOff x="-46198" y="-53656"/>
            <a:chExt cx="4383811" cy="1281595"/>
          </a:xfrm>
        </p:grpSpPr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587726" y="811759"/>
              <a:ext cx="3749887" cy="41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专家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评估材料的收集、汇总、统计</a:t>
              </a:r>
              <a:endParaRPr lang="zh-CN" altLang="zh-CN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17"/>
            <p:cNvGrpSpPr>
              <a:grpSpLocks/>
            </p:cNvGrpSpPr>
            <p:nvPr/>
          </p:nvGrpSpPr>
          <p:grpSpPr bwMode="auto">
            <a:xfrm>
              <a:off x="-46198" y="-53656"/>
              <a:ext cx="504576" cy="586178"/>
              <a:chOff x="-46198" y="-70905"/>
              <a:chExt cx="504576" cy="774621"/>
            </a:xfrm>
          </p:grpSpPr>
          <p:grpSp>
            <p:nvGrpSpPr>
              <p:cNvPr id="49" name="组合 18"/>
              <p:cNvGrpSpPr>
                <a:grpSpLocks/>
              </p:cNvGrpSpPr>
              <p:nvPr/>
            </p:nvGrpSpPr>
            <p:grpSpPr bwMode="auto">
              <a:xfrm>
                <a:off x="0" y="17332"/>
                <a:ext cx="458378" cy="587930"/>
                <a:chOff x="0" y="-9977"/>
                <a:chExt cx="667174" cy="733851"/>
              </a:xfrm>
            </p:grpSpPr>
            <p:sp>
              <p:nvSpPr>
                <p:cNvPr id="52" name="菱形 21"/>
                <p:cNvSpPr>
                  <a:spLocks noChangeArrowheads="1"/>
                </p:cNvSpPr>
                <p:nvPr/>
              </p:nvSpPr>
              <p:spPr bwMode="auto">
                <a:xfrm>
                  <a:off x="163429" y="-9977"/>
                  <a:ext cx="503745" cy="724003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1" name="矩形 3"/>
                <p:cNvSpPr>
                  <a:spLocks noChangeArrowheads="1"/>
                </p:cNvSpPr>
                <p:nvPr/>
              </p:nvSpPr>
              <p:spPr bwMode="auto">
                <a:xfrm>
                  <a:off x="0" y="5114"/>
                  <a:ext cx="441618" cy="718760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0" name="矩形 3"/>
              <p:cNvSpPr>
                <a:spLocks noChangeArrowheads="1"/>
              </p:cNvSpPr>
              <p:nvPr/>
            </p:nvSpPr>
            <p:spPr bwMode="auto">
              <a:xfrm>
                <a:off x="-46198" y="-70905"/>
                <a:ext cx="353981" cy="77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1</a:t>
                </a:r>
                <a:endParaRPr lang="zh-CN" altLang="en-US" sz="32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  <p:cxnSp>
          <p:nvCxnSpPr>
            <p:cNvPr id="48" name="直接连接符 22"/>
            <p:cNvCxnSpPr>
              <a:cxnSpLocks noChangeShapeType="1"/>
            </p:cNvCxnSpPr>
            <p:nvPr/>
          </p:nvCxnSpPr>
          <p:spPr bwMode="auto">
            <a:xfrm>
              <a:off x="529207" y="469149"/>
              <a:ext cx="3748150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组合 38"/>
          <p:cNvGrpSpPr>
            <a:grpSpLocks/>
          </p:cNvGrpSpPr>
          <p:nvPr/>
        </p:nvGrpSpPr>
        <p:grpSpPr bwMode="auto">
          <a:xfrm>
            <a:off x="720080" y="3274150"/>
            <a:ext cx="8208912" cy="1317672"/>
            <a:chOff x="0" y="-795419"/>
            <a:chExt cx="6978528" cy="1318900"/>
          </a:xfrm>
        </p:grpSpPr>
        <p:sp>
          <p:nvSpPr>
            <p:cNvPr id="54" name="矩形 3"/>
            <p:cNvSpPr>
              <a:spLocks noChangeArrowheads="1"/>
            </p:cNvSpPr>
            <p:nvPr/>
          </p:nvSpPr>
          <p:spPr bwMode="auto">
            <a:xfrm>
              <a:off x="772047" y="-795419"/>
              <a:ext cx="6206481" cy="4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专家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组服务及与学校、项目管理员之间的沟通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协调</a:t>
              </a:r>
              <a:endParaRPr lang="zh-CN" altLang="en-US" sz="2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5" name="直接连接符 26"/>
            <p:cNvCxnSpPr>
              <a:cxnSpLocks noChangeShapeType="1"/>
            </p:cNvCxnSpPr>
            <p:nvPr/>
          </p:nvCxnSpPr>
          <p:spPr bwMode="auto">
            <a:xfrm>
              <a:off x="858837" y="478691"/>
              <a:ext cx="5760035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0" y="0"/>
              <a:ext cx="446087" cy="52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rPr>
                <a:t>2</a:t>
              </a:r>
              <a:endParaRPr lang="zh-CN" altLang="en-US" sz="2800" b="1" dirty="0">
                <a:solidFill>
                  <a:srgbClr val="000000"/>
                </a:solidFill>
                <a:latin typeface="Calibri" pitchFamily="34" charset="0"/>
                <a:cs typeface="Aharoni" pitchFamily="2" charset="-79"/>
              </a:endParaRPr>
            </a:p>
          </p:txBody>
        </p:sp>
      </p:grpSp>
      <p:grpSp>
        <p:nvGrpSpPr>
          <p:cNvPr id="58" name="组合 54"/>
          <p:cNvGrpSpPr>
            <a:grpSpLocks/>
          </p:cNvGrpSpPr>
          <p:nvPr/>
        </p:nvGrpSpPr>
        <p:grpSpPr bwMode="auto">
          <a:xfrm>
            <a:off x="676978" y="4927863"/>
            <a:ext cx="7671323" cy="523406"/>
            <a:chOff x="1" y="0"/>
            <a:chExt cx="5233285" cy="524134"/>
          </a:xfrm>
        </p:grpSpPr>
        <p:cxnSp>
          <p:nvCxnSpPr>
            <p:cNvPr id="60" name="直接连接符 34"/>
            <p:cNvCxnSpPr>
              <a:cxnSpLocks noChangeShapeType="1"/>
            </p:cNvCxnSpPr>
            <p:nvPr/>
          </p:nvCxnSpPr>
          <p:spPr bwMode="auto">
            <a:xfrm>
              <a:off x="736307" y="474940"/>
              <a:ext cx="4496979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1" name="组合 39"/>
            <p:cNvGrpSpPr>
              <a:grpSpLocks/>
            </p:cNvGrpSpPr>
            <p:nvPr/>
          </p:nvGrpSpPr>
          <p:grpSpPr bwMode="auto">
            <a:xfrm>
              <a:off x="1" y="0"/>
              <a:ext cx="605160" cy="524134"/>
              <a:chOff x="1" y="0"/>
              <a:chExt cx="605160" cy="692633"/>
            </a:xfrm>
          </p:grpSpPr>
          <p:grpSp>
            <p:nvGrpSpPr>
              <p:cNvPr id="62" name="组合 40"/>
              <p:cNvGrpSpPr>
                <a:grpSpLocks/>
              </p:cNvGrpSpPr>
              <p:nvPr/>
            </p:nvGrpSpPr>
            <p:grpSpPr bwMode="auto">
              <a:xfrm>
                <a:off x="1" y="25504"/>
                <a:ext cx="605160" cy="594466"/>
                <a:chOff x="1" y="-18086"/>
                <a:chExt cx="880814" cy="742010"/>
              </a:xfrm>
            </p:grpSpPr>
            <p:sp>
              <p:nvSpPr>
                <p:cNvPr id="65" name="菱形 43"/>
                <p:cNvSpPr>
                  <a:spLocks noChangeArrowheads="1"/>
                </p:cNvSpPr>
                <p:nvPr/>
              </p:nvSpPr>
              <p:spPr bwMode="auto">
                <a:xfrm>
                  <a:off x="377104" y="-18086"/>
                  <a:ext cx="503711" cy="723999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4" name="矩形 3"/>
                <p:cNvSpPr>
                  <a:spLocks noChangeArrowheads="1"/>
                </p:cNvSpPr>
                <p:nvPr/>
              </p:nvSpPr>
              <p:spPr bwMode="auto">
                <a:xfrm>
                  <a:off x="1" y="5169"/>
                  <a:ext cx="580831" cy="718755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矩形 3"/>
              <p:cNvSpPr>
                <a:spLocks noChangeArrowheads="1"/>
              </p:cNvSpPr>
              <p:nvPr/>
            </p:nvSpPr>
            <p:spPr bwMode="auto">
              <a:xfrm>
                <a:off x="1" y="0"/>
                <a:ext cx="399058" cy="692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3</a:t>
                </a:r>
                <a:endParaRPr lang="zh-CN" altLang="en-US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</p:grp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1801708" y="4928987"/>
            <a:ext cx="6704219" cy="4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专家</a:t>
            </a:r>
            <a:r>
              <a:rPr lang="zh-CN" altLang="en-US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个人考察安排的</a:t>
            </a:r>
            <a:r>
              <a:rPr lang="zh-CN" altLang="en-US" sz="2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统筹</a:t>
            </a:r>
            <a:endParaRPr lang="zh-CN" altLang="zh-CN" sz="21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180915" y="1556792"/>
            <a:ext cx="854272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	</a:t>
            </a:r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专家组秘书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协助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专家组完成评估考察的专家组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工作人员。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79512" y="548680"/>
            <a:ext cx="345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5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菱形 21"/>
          <p:cNvSpPr>
            <a:spLocks noChangeArrowheads="1"/>
          </p:cNvSpPr>
          <p:nvPr/>
        </p:nvSpPr>
        <p:spPr bwMode="auto">
          <a:xfrm>
            <a:off x="727894" y="3068960"/>
            <a:ext cx="603250" cy="438150"/>
          </a:xfrm>
          <a:prstGeom prst="diamond">
            <a:avLst/>
          </a:prstGeom>
          <a:solidFill>
            <a:srgbClr val="2D65B4"/>
          </a:solidFill>
          <a:ln w="9525">
            <a:noFill/>
            <a:miter lim="800000"/>
            <a:headEnd/>
            <a:tailEnd/>
          </a:ln>
        </p:spPr>
        <p:txBody>
          <a:bodyPr lIns="91433" tIns="45715" rIns="91433" bIns="45715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3160" y="7240339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47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716013" y="352549"/>
            <a:ext cx="1686943" cy="980728"/>
            <a:chOff x="6004322" y="203524"/>
            <a:chExt cx="950047" cy="980728"/>
          </a:xfrm>
          <a:solidFill>
            <a:srgbClr val="00B0F0"/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6004322" y="203524"/>
              <a:ext cx="950047" cy="9807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48770" y="236623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项目管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理员工作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6444208" y="298053"/>
            <a:ext cx="1203301" cy="990600"/>
            <a:chOff x="6994306" y="-11613"/>
            <a:chExt cx="1052311" cy="117924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994306" y="-11613"/>
              <a:ext cx="990600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53261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秘书工作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668344" y="19893"/>
            <a:ext cx="1475656" cy="1268760"/>
            <a:chOff x="6994306" y="-342743"/>
            <a:chExt cx="1052311" cy="1510370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-342743"/>
              <a:ext cx="990600" cy="151037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4265" y="-118180"/>
              <a:ext cx="952352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机构工作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67544" y="3068960"/>
            <a:ext cx="530225" cy="434975"/>
          </a:xfrm>
          <a:prstGeom prst="rect">
            <a:avLst/>
          </a:prstGeom>
          <a:solidFill>
            <a:srgbClr val="2D65B4"/>
          </a:solidFill>
          <a:ln w="9525">
            <a:solidFill>
              <a:srgbClr val="2D65B4"/>
            </a:solidFill>
            <a:miter lim="800000"/>
            <a:headEnd/>
            <a:tailEnd/>
          </a:ln>
          <a:effectLst>
            <a:outerShdw dist="38100" algn="ctr" rotWithShape="0">
              <a:srgbClr val="000000">
                <a:alpha val="28998"/>
              </a:srgbClr>
            </a:outerShdw>
          </a:effectLst>
        </p:spPr>
        <p:txBody>
          <a:bodyPr lIns="91433" tIns="45715" rIns="91433" bIns="45715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5" name="组合 23"/>
          <p:cNvGrpSpPr>
            <a:grpSpLocks/>
          </p:cNvGrpSpPr>
          <p:nvPr/>
        </p:nvGrpSpPr>
        <p:grpSpPr bwMode="auto">
          <a:xfrm>
            <a:off x="395536" y="2204864"/>
            <a:ext cx="7967366" cy="1279591"/>
            <a:chOff x="-46198" y="506679"/>
            <a:chExt cx="4383811" cy="1281691"/>
          </a:xfrm>
        </p:grpSpPr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587726" y="1372190"/>
              <a:ext cx="3749887" cy="41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发布</a:t>
              </a:r>
              <a:r>
                <a:rPr lang="en-US" altLang="zh-CN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专家组审核评估报告</a:t>
              </a:r>
              <a:r>
                <a:rPr lang="en-US" altLang="zh-CN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endParaRPr lang="zh-CN" altLang="zh-CN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17"/>
            <p:cNvGrpSpPr>
              <a:grpSpLocks/>
            </p:cNvGrpSpPr>
            <p:nvPr/>
          </p:nvGrpSpPr>
          <p:grpSpPr bwMode="auto">
            <a:xfrm>
              <a:off x="-46198" y="506679"/>
              <a:ext cx="504576" cy="586178"/>
              <a:chOff x="-46198" y="669559"/>
              <a:chExt cx="504576" cy="774621"/>
            </a:xfrm>
          </p:grpSpPr>
          <p:grpSp>
            <p:nvGrpSpPr>
              <p:cNvPr id="49" name="组合 18"/>
              <p:cNvGrpSpPr>
                <a:grpSpLocks/>
              </p:cNvGrpSpPr>
              <p:nvPr/>
            </p:nvGrpSpPr>
            <p:grpSpPr bwMode="auto">
              <a:xfrm>
                <a:off x="0" y="757796"/>
                <a:ext cx="458378" cy="587930"/>
                <a:chOff x="0" y="914266"/>
                <a:chExt cx="667174" cy="733851"/>
              </a:xfrm>
            </p:grpSpPr>
            <p:sp>
              <p:nvSpPr>
                <p:cNvPr id="52" name="菱形 21"/>
                <p:cNvSpPr>
                  <a:spLocks noChangeArrowheads="1"/>
                </p:cNvSpPr>
                <p:nvPr/>
              </p:nvSpPr>
              <p:spPr bwMode="auto">
                <a:xfrm>
                  <a:off x="163429" y="914266"/>
                  <a:ext cx="503745" cy="724003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1" name="矩形 3"/>
                <p:cNvSpPr>
                  <a:spLocks noChangeArrowheads="1"/>
                </p:cNvSpPr>
                <p:nvPr/>
              </p:nvSpPr>
              <p:spPr bwMode="auto">
                <a:xfrm>
                  <a:off x="0" y="929355"/>
                  <a:ext cx="441618" cy="718762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0" name="矩形 3"/>
              <p:cNvSpPr>
                <a:spLocks noChangeArrowheads="1"/>
              </p:cNvSpPr>
              <p:nvPr/>
            </p:nvSpPr>
            <p:spPr bwMode="auto">
              <a:xfrm>
                <a:off x="-46198" y="669559"/>
                <a:ext cx="353981" cy="77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1</a:t>
                </a:r>
                <a:endParaRPr lang="zh-CN" altLang="en-US" sz="32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  <p:cxnSp>
          <p:nvCxnSpPr>
            <p:cNvPr id="48" name="直接连接符 22"/>
            <p:cNvCxnSpPr>
              <a:cxnSpLocks noChangeShapeType="1"/>
            </p:cNvCxnSpPr>
            <p:nvPr/>
          </p:nvCxnSpPr>
          <p:spPr bwMode="auto">
            <a:xfrm>
              <a:off x="529207" y="1011560"/>
              <a:ext cx="3748150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组合 38"/>
          <p:cNvGrpSpPr>
            <a:grpSpLocks/>
          </p:cNvGrpSpPr>
          <p:nvPr/>
        </p:nvGrpSpPr>
        <p:grpSpPr bwMode="auto">
          <a:xfrm>
            <a:off x="467544" y="2204864"/>
            <a:ext cx="8208912" cy="1279594"/>
            <a:chOff x="0" y="-940529"/>
            <a:chExt cx="6978528" cy="3348154"/>
          </a:xfrm>
        </p:grpSpPr>
        <p:sp>
          <p:nvSpPr>
            <p:cNvPr id="54" name="矩形 3"/>
            <p:cNvSpPr>
              <a:spLocks noChangeArrowheads="1"/>
            </p:cNvSpPr>
            <p:nvPr/>
          </p:nvSpPr>
          <p:spPr bwMode="auto">
            <a:xfrm>
              <a:off x="772047" y="-940529"/>
              <a:ext cx="6206481" cy="108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组织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省教学评估委员会审议</a:t>
              </a:r>
              <a:r>
                <a:rPr lang="en-US" altLang="zh-CN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专家组审核评估报告</a:t>
              </a:r>
              <a:r>
                <a:rPr lang="en-US" altLang="zh-CN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endParaRPr lang="zh-CN" altLang="en-US" sz="2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5" name="直接连接符 26"/>
            <p:cNvCxnSpPr>
              <a:cxnSpLocks noChangeShapeType="1"/>
            </p:cNvCxnSpPr>
            <p:nvPr/>
          </p:nvCxnSpPr>
          <p:spPr bwMode="auto">
            <a:xfrm>
              <a:off x="858837" y="2407625"/>
              <a:ext cx="5760035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0" y="1088725"/>
              <a:ext cx="446087" cy="52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rPr>
                <a:t>2</a:t>
              </a:r>
              <a:endParaRPr lang="zh-CN" altLang="en-US" sz="2800" b="1" dirty="0">
                <a:solidFill>
                  <a:srgbClr val="000000"/>
                </a:solidFill>
                <a:latin typeface="Calibri" pitchFamily="34" charset="0"/>
                <a:cs typeface="Aharoni" pitchFamily="2" charset="-79"/>
              </a:endParaRPr>
            </a:p>
          </p:txBody>
        </p:sp>
      </p:grpSp>
      <p:grpSp>
        <p:nvGrpSpPr>
          <p:cNvPr id="58" name="组合 54"/>
          <p:cNvGrpSpPr>
            <a:grpSpLocks/>
          </p:cNvGrpSpPr>
          <p:nvPr/>
        </p:nvGrpSpPr>
        <p:grpSpPr bwMode="auto">
          <a:xfrm>
            <a:off x="424442" y="4327068"/>
            <a:ext cx="7671323" cy="523406"/>
            <a:chOff x="1" y="0"/>
            <a:chExt cx="5233285" cy="524134"/>
          </a:xfrm>
        </p:grpSpPr>
        <p:cxnSp>
          <p:nvCxnSpPr>
            <p:cNvPr id="60" name="直接连接符 34"/>
            <p:cNvCxnSpPr>
              <a:cxnSpLocks noChangeShapeType="1"/>
            </p:cNvCxnSpPr>
            <p:nvPr/>
          </p:nvCxnSpPr>
          <p:spPr bwMode="auto">
            <a:xfrm>
              <a:off x="736307" y="474940"/>
              <a:ext cx="4496979" cy="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1" name="组合 39"/>
            <p:cNvGrpSpPr>
              <a:grpSpLocks/>
            </p:cNvGrpSpPr>
            <p:nvPr/>
          </p:nvGrpSpPr>
          <p:grpSpPr bwMode="auto">
            <a:xfrm>
              <a:off x="1" y="0"/>
              <a:ext cx="605160" cy="524134"/>
              <a:chOff x="1" y="0"/>
              <a:chExt cx="605160" cy="692633"/>
            </a:xfrm>
          </p:grpSpPr>
          <p:grpSp>
            <p:nvGrpSpPr>
              <p:cNvPr id="62" name="组合 40"/>
              <p:cNvGrpSpPr>
                <a:grpSpLocks/>
              </p:cNvGrpSpPr>
              <p:nvPr/>
            </p:nvGrpSpPr>
            <p:grpSpPr bwMode="auto">
              <a:xfrm>
                <a:off x="1" y="25504"/>
                <a:ext cx="605160" cy="594466"/>
                <a:chOff x="1" y="-18086"/>
                <a:chExt cx="880814" cy="742010"/>
              </a:xfrm>
            </p:grpSpPr>
            <p:sp>
              <p:nvSpPr>
                <p:cNvPr id="65" name="菱形 43"/>
                <p:cNvSpPr>
                  <a:spLocks noChangeArrowheads="1"/>
                </p:cNvSpPr>
                <p:nvPr/>
              </p:nvSpPr>
              <p:spPr bwMode="auto">
                <a:xfrm>
                  <a:off x="377104" y="-18086"/>
                  <a:ext cx="503711" cy="723999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4" name="矩形 3"/>
                <p:cNvSpPr>
                  <a:spLocks noChangeArrowheads="1"/>
                </p:cNvSpPr>
                <p:nvPr/>
              </p:nvSpPr>
              <p:spPr bwMode="auto">
                <a:xfrm>
                  <a:off x="1" y="5169"/>
                  <a:ext cx="580831" cy="718755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矩形 3"/>
              <p:cNvSpPr>
                <a:spLocks noChangeArrowheads="1"/>
              </p:cNvSpPr>
              <p:nvPr/>
            </p:nvSpPr>
            <p:spPr bwMode="auto">
              <a:xfrm>
                <a:off x="1" y="0"/>
                <a:ext cx="399058" cy="692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800" b="1" dirty="0" smtClean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1</a:t>
                </a:r>
                <a:endParaRPr lang="zh-CN" altLang="en-US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</p:grpSp>
      <p:grpSp>
        <p:nvGrpSpPr>
          <p:cNvPr id="66" name="组合 55"/>
          <p:cNvGrpSpPr>
            <a:grpSpLocks/>
          </p:cNvGrpSpPr>
          <p:nvPr/>
        </p:nvGrpSpPr>
        <p:grpSpPr bwMode="auto">
          <a:xfrm>
            <a:off x="467545" y="4994592"/>
            <a:ext cx="7628220" cy="738664"/>
            <a:chOff x="1" y="-181870"/>
            <a:chExt cx="6576475" cy="739056"/>
          </a:xfrm>
        </p:grpSpPr>
        <p:sp>
          <p:nvSpPr>
            <p:cNvPr id="67" name="矩形 3"/>
            <p:cNvSpPr>
              <a:spLocks noChangeArrowheads="1"/>
            </p:cNvSpPr>
            <p:nvPr/>
          </p:nvSpPr>
          <p:spPr bwMode="auto">
            <a:xfrm>
              <a:off x="1004413" y="-181870"/>
              <a:ext cx="5079413" cy="73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督促</a:t>
              </a:r>
              <a:r>
                <a:rPr lang="zh-CN" altLang="en-US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学校连续三年在本科教学质量年度报告中总结持续改进情况</a:t>
              </a:r>
              <a:endParaRPr lang="zh-CN" altLang="zh-CN" sz="21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8" name="直接连接符 35"/>
            <p:cNvCxnSpPr>
              <a:cxnSpLocks noChangeShapeType="1"/>
            </p:cNvCxnSpPr>
            <p:nvPr/>
          </p:nvCxnSpPr>
          <p:spPr bwMode="auto">
            <a:xfrm flipV="1">
              <a:off x="833464" y="487194"/>
              <a:ext cx="5743012" cy="13760"/>
            </a:xfrm>
            <a:prstGeom prst="line">
              <a:avLst/>
            </a:prstGeom>
            <a:noFill/>
            <a:ln w="22225">
              <a:solidFill>
                <a:srgbClr val="2D65B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9" name="组合 44"/>
            <p:cNvGrpSpPr>
              <a:grpSpLocks/>
            </p:cNvGrpSpPr>
            <p:nvPr/>
          </p:nvGrpSpPr>
          <p:grpSpPr bwMode="auto">
            <a:xfrm>
              <a:off x="1" y="0"/>
              <a:ext cx="696034" cy="524152"/>
              <a:chOff x="1" y="0"/>
              <a:chExt cx="696034" cy="692657"/>
            </a:xfrm>
          </p:grpSpPr>
          <p:grpSp>
            <p:nvGrpSpPr>
              <p:cNvPr id="70" name="组合 45"/>
              <p:cNvGrpSpPr>
                <a:grpSpLocks/>
              </p:cNvGrpSpPr>
              <p:nvPr/>
            </p:nvGrpSpPr>
            <p:grpSpPr bwMode="auto">
              <a:xfrm>
                <a:off x="16107" y="87364"/>
                <a:ext cx="679928" cy="584632"/>
                <a:chOff x="23444" y="59128"/>
                <a:chExt cx="989640" cy="729732"/>
              </a:xfrm>
            </p:grpSpPr>
            <p:sp>
              <p:nvSpPr>
                <p:cNvPr id="72" name="矩形 3"/>
                <p:cNvSpPr>
                  <a:spLocks noChangeArrowheads="1"/>
                </p:cNvSpPr>
                <p:nvPr/>
              </p:nvSpPr>
              <p:spPr bwMode="auto">
                <a:xfrm>
                  <a:off x="23444" y="70104"/>
                  <a:ext cx="693485" cy="718756"/>
                </a:xfrm>
                <a:prstGeom prst="rect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  <a:effectLst>
                  <a:outerShdw dist="38100" algn="ctr" rotWithShape="0">
                    <a:srgbClr val="000000">
                      <a:alpha val="28998"/>
                    </a:srgbClr>
                  </a:outerShdw>
                </a:effectLst>
              </p:spPr>
              <p:txBody>
                <a:bodyPr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3" name="菱形 48"/>
                <p:cNvSpPr>
                  <a:spLocks noChangeArrowheads="1"/>
                </p:cNvSpPr>
                <p:nvPr/>
              </p:nvSpPr>
              <p:spPr bwMode="auto">
                <a:xfrm>
                  <a:off x="542146" y="59128"/>
                  <a:ext cx="470938" cy="724000"/>
                </a:xfrm>
                <a:prstGeom prst="diamond">
                  <a:avLst/>
                </a:prstGeom>
                <a:solidFill>
                  <a:srgbClr val="2D65B4"/>
                </a:solidFill>
                <a:ln w="9525">
                  <a:solidFill>
                    <a:srgbClr val="2D65B4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1" name="矩形 3"/>
              <p:cNvSpPr>
                <a:spLocks noChangeArrowheads="1"/>
              </p:cNvSpPr>
              <p:nvPr/>
            </p:nvSpPr>
            <p:spPr bwMode="auto">
              <a:xfrm>
                <a:off x="1" y="0"/>
                <a:ext cx="508934" cy="692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800" b="1" dirty="0" smtClean="0">
                    <a:solidFill>
                      <a:srgbClr val="000000"/>
                    </a:solidFill>
                    <a:latin typeface="Calibri" pitchFamily="34" charset="0"/>
                    <a:cs typeface="Aharoni" pitchFamily="2" charset="-79"/>
                  </a:rPr>
                  <a:t>2</a:t>
                </a:r>
                <a:endParaRPr lang="zh-CN" altLang="en-US" sz="2800" b="1" dirty="0">
                  <a:solidFill>
                    <a:srgbClr val="000000"/>
                  </a:solidFill>
                  <a:latin typeface="Calibri" pitchFamily="34" charset="0"/>
                  <a:cs typeface="Aharoni" pitchFamily="2" charset="-79"/>
                </a:endParaRPr>
              </a:p>
            </p:txBody>
          </p:sp>
        </p:grpSp>
      </p:grp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1549173" y="4328192"/>
            <a:ext cx="6704218" cy="4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考察后一年内</a:t>
            </a:r>
            <a:r>
              <a:rPr lang="zh-CN" altLang="en-US" sz="2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视情况组织督查小组去学校回访</a:t>
            </a:r>
            <a:endParaRPr lang="zh-CN" altLang="zh-CN" sz="21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568405"/>
            <a:ext cx="3185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评估结论审议及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7544" y="372864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整改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督查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38098" y="476672"/>
            <a:ext cx="345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73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3160" y="7240339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48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3995936" y="44624"/>
            <a:ext cx="1686943" cy="1333277"/>
            <a:chOff x="6004322" y="236349"/>
            <a:chExt cx="950047" cy="980728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6004322" y="236349"/>
              <a:ext cx="950047" cy="98072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48770" y="342284"/>
              <a:ext cx="847725" cy="830997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十不准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5868144" y="350168"/>
            <a:ext cx="1348759" cy="990600"/>
            <a:chOff x="6805389" y="-11613"/>
            <a:chExt cx="1179517" cy="1179240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805389" y="-11613"/>
              <a:ext cx="1179517" cy="117924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68359" y="53261"/>
              <a:ext cx="1115286" cy="989243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专家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四规定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236296" y="352549"/>
            <a:ext cx="1963607" cy="936104"/>
            <a:chOff x="6952830" y="53261"/>
            <a:chExt cx="1130995" cy="1114366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53261"/>
              <a:ext cx="990600" cy="1114366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52830" y="115300"/>
              <a:ext cx="1130995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监督机制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与阳光评估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18476" y="1600339"/>
            <a:ext cx="7441956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领导不迎送专家；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不安排各种形式的宴请；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不安排接见；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学校不召开汇报大会（包括开幕式和闭幕式）；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不组织师生文艺汇报演出；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不在网络和媒体上做宣传报道；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不造声势（包括校内张贴欢迎标语、悬挂彩旗等）；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不送礼物；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不超标超规格安排食宿；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专家组不组织学生现场考试。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96" y="548680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纪律与监督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0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3160" y="7240339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49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139952" y="350168"/>
            <a:ext cx="1542928" cy="1206624"/>
            <a:chOff x="6085428" y="461100"/>
            <a:chExt cx="868941" cy="88756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6129876" y="461100"/>
              <a:ext cx="824493" cy="755977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85428" y="517669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十不准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5868144" y="0"/>
            <a:ext cx="1348759" cy="1340768"/>
            <a:chOff x="6805389" y="-428464"/>
            <a:chExt cx="1179517" cy="1596091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805389" y="-428464"/>
              <a:ext cx="1179517" cy="1596091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68364" y="6943"/>
              <a:ext cx="1115286" cy="989243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专家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四规定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236296" y="352549"/>
            <a:ext cx="1963607" cy="936104"/>
            <a:chOff x="6952830" y="53261"/>
            <a:chExt cx="1130995" cy="1114366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53261"/>
              <a:ext cx="990600" cy="1114366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52830" y="115300"/>
              <a:ext cx="1130995" cy="98924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监督机制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与阳光评估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18476" y="2348880"/>
            <a:ext cx="7441956" cy="33757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接到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评估通知后不接受参评学校的讲学邀请；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接受参评学校评估前拜访，不接受礼品、礼金；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透露专家内部讨论情况；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与参评学校存在利害关系（如校友、兼职、校董、奖学金设立者、捐资人等）时，主动提出回避。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1520" y="1486525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纪律与监督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349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7228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303CE-51D7-43AC-8767-85B1C1515504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5</a:t>
            </a:fld>
            <a:endParaRPr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审核评估的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786" y="2357438"/>
            <a:ext cx="6929486" cy="428625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审核评估不同于水平评估，也不同于合格评估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50" y="2928938"/>
            <a:ext cx="7786688" cy="278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水平评估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选优模式，看好不好，评等级。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合格评估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认证模式，看差不差，评达标。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审核评估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审核模式，看是不是，评学校自设目标达成度。 用学校自己设定的尺子量自己，不分等级，写实性报告。推进学校人才培养的多样化，尊重学校的办学自主权，体现学校在人才培养质量中的主体地位。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7" name="组合 54"/>
          <p:cNvGrpSpPr>
            <a:grpSpLocks/>
          </p:cNvGrpSpPr>
          <p:nvPr/>
        </p:nvGrpSpPr>
        <p:grpSpPr bwMode="auto">
          <a:xfrm>
            <a:off x="4903564" y="177800"/>
            <a:ext cx="990600" cy="990600"/>
            <a:chOff x="3841161" y="177027"/>
            <a:chExt cx="990600" cy="990600"/>
          </a:xfrm>
        </p:grpSpPr>
        <p:sp>
          <p:nvSpPr>
            <p:cNvPr id="2255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2560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8" name="Rectangle 27" descr="实心菱形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5189" y="198438"/>
            <a:ext cx="847725" cy="83026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2539" name="组合 58"/>
          <p:cNvGrpSpPr>
            <a:grpSpLocks/>
          </p:cNvGrpSpPr>
          <p:nvPr/>
        </p:nvGrpSpPr>
        <p:grpSpPr bwMode="auto">
          <a:xfrm>
            <a:off x="5957664" y="177800"/>
            <a:ext cx="990600" cy="990600"/>
            <a:chOff x="4896106" y="177027"/>
            <a:chExt cx="990600" cy="990600"/>
          </a:xfrm>
        </p:grpSpPr>
        <p:sp>
          <p:nvSpPr>
            <p:cNvPr id="2255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2557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010415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2540" name="组合 62"/>
          <p:cNvGrpSpPr>
            <a:grpSpLocks/>
          </p:cNvGrpSpPr>
          <p:nvPr/>
        </p:nvGrpSpPr>
        <p:grpSpPr bwMode="auto">
          <a:xfrm>
            <a:off x="6994525" y="177800"/>
            <a:ext cx="990600" cy="990600"/>
            <a:chOff x="6994306" y="177027"/>
            <a:chExt cx="990600" cy="990600"/>
          </a:xfrm>
        </p:grpSpPr>
        <p:sp>
          <p:nvSpPr>
            <p:cNvPr id="2255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2554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81642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2541" name="组合 66"/>
          <p:cNvGrpSpPr>
            <a:grpSpLocks/>
          </p:cNvGrpSpPr>
          <p:nvPr/>
        </p:nvGrpSpPr>
        <p:grpSpPr bwMode="auto">
          <a:xfrm>
            <a:off x="8066088" y="177800"/>
            <a:ext cx="990600" cy="990600"/>
            <a:chOff x="8065876" y="177027"/>
            <a:chExt cx="990600" cy="990600"/>
          </a:xfrm>
        </p:grpSpPr>
        <p:sp>
          <p:nvSpPr>
            <p:cNvPr id="2255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2551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53219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2542" name="组合 70"/>
          <p:cNvGrpSpPr>
            <a:grpSpLocks/>
          </p:cNvGrpSpPr>
          <p:nvPr/>
        </p:nvGrpSpPr>
        <p:grpSpPr bwMode="auto">
          <a:xfrm>
            <a:off x="3870102" y="15875"/>
            <a:ext cx="1016000" cy="1152525"/>
            <a:chOff x="2807779" y="177027"/>
            <a:chExt cx="990600" cy="990600"/>
          </a:xfrm>
        </p:grpSpPr>
        <p:sp>
          <p:nvSpPr>
            <p:cNvPr id="2254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83424" cy="50261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2548" name="未知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25402" y="197665"/>
              <a:ext cx="847726" cy="71424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2543" name="组合 74"/>
          <p:cNvGrpSpPr>
            <a:grpSpLocks/>
          </p:cNvGrpSpPr>
          <p:nvPr/>
        </p:nvGrpSpPr>
        <p:grpSpPr bwMode="auto">
          <a:xfrm>
            <a:off x="2830289" y="149225"/>
            <a:ext cx="958850" cy="922338"/>
            <a:chOff x="1769530" y="-63795"/>
            <a:chExt cx="990288" cy="1258458"/>
          </a:xfrm>
        </p:grpSpPr>
        <p:sp>
          <p:nvSpPr>
            <p:cNvPr id="2254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79788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</p:txBody>
        </p:sp>
        <p:sp>
          <p:nvSpPr>
            <p:cNvPr id="77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769530" y="-63795"/>
              <a:ext cx="990288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61345" y="-980"/>
              <a:ext cx="847648" cy="1132828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评估制度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3160" y="7240339"/>
            <a:ext cx="2133600" cy="365125"/>
          </a:xfrm>
        </p:spPr>
        <p:txBody>
          <a:bodyPr/>
          <a:lstStyle/>
          <a:p>
            <a:pPr>
              <a:defRPr/>
            </a:pPr>
            <a:fld id="{48A45B45-13DC-4577-9295-27602CA2ADF8}" type="slidenum">
              <a:rPr lang="en-US" altLang="zh-CN" smtClean="0">
                <a:solidFill>
                  <a:srgbClr val="262626">
                    <a:tint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50</a:t>
            </a:fld>
            <a:endParaRPr altLang="en-US">
              <a:solidFill>
                <a:srgbClr val="262626">
                  <a:tint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45"/>
          <p:cNvGrpSpPr>
            <a:grpSpLocks/>
          </p:cNvGrpSpPr>
          <p:nvPr/>
        </p:nvGrpSpPr>
        <p:grpSpPr bwMode="auto">
          <a:xfrm>
            <a:off x="4139952" y="350168"/>
            <a:ext cx="1542928" cy="1206624"/>
            <a:chOff x="6085428" y="461100"/>
            <a:chExt cx="868941" cy="887566"/>
          </a:xfrm>
          <a:solidFill>
            <a:schemeClr val="accent6">
              <a:lumMod val="75000"/>
            </a:schemeClr>
          </a:solidFill>
        </p:grpSpPr>
        <p:sp>
          <p:nvSpPr>
            <p:cNvPr id="328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68569" y="498452"/>
              <a:ext cx="593725" cy="58102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2801" name="未知"/>
            <p:cNvSpPr>
              <a:spLocks/>
            </p:cNvSpPr>
            <p:nvPr/>
          </p:nvSpPr>
          <p:spPr bwMode="auto">
            <a:xfrm>
              <a:off x="6129876" y="461100"/>
              <a:ext cx="824493" cy="755977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2802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85428" y="517669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评估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十不准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5868144" y="365756"/>
            <a:ext cx="1348759" cy="975012"/>
            <a:chOff x="6805389" y="6943"/>
            <a:chExt cx="1179517" cy="1160684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6805389" y="6943"/>
              <a:ext cx="1179517" cy="1160684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34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823607" y="53260"/>
              <a:ext cx="1115286" cy="989243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专家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四规定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57"/>
          <p:cNvGrpSpPr>
            <a:grpSpLocks/>
          </p:cNvGrpSpPr>
          <p:nvPr/>
        </p:nvGrpSpPr>
        <p:grpSpPr bwMode="auto">
          <a:xfrm>
            <a:off x="7251863" y="1"/>
            <a:ext cx="1963607" cy="1288653"/>
            <a:chOff x="6961796" y="-366421"/>
            <a:chExt cx="1130995" cy="1534050"/>
          </a:xfrm>
          <a:solidFill>
            <a:schemeClr val="accent6">
              <a:lumMod val="75000"/>
            </a:schemeClr>
          </a:solidFill>
        </p:grpSpPr>
        <p:sp>
          <p:nvSpPr>
            <p:cNvPr id="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412950" cy="584775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6994306" y="-366421"/>
              <a:ext cx="990600" cy="153405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43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61796" y="-165110"/>
              <a:ext cx="1130995" cy="98924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监督机制</a:t>
              </a:r>
              <a:endPara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b="1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与阳光评估</a:t>
              </a:r>
              <a:endPara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18476" y="2348880"/>
            <a:ext cx="7441956" cy="26986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zh-CN" altLang="en-US" sz="2200" b="1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设立监督与仲裁机构、举报电话与信箱、责任追究制，营造风清气正的评估风尚。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"/>
            </a:pPr>
            <a:r>
              <a:rPr lang="zh-CN" altLang="en-US" sz="2200" b="1" kern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</a:t>
            </a:r>
            <a:r>
              <a:rPr lang="zh-CN" altLang="en-US" sz="2200" b="1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相关政策文件、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本科教学质量报告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教学基本状态数据分析报告</a:t>
            </a:r>
            <a:r>
              <a:rPr lang="en-US" altLang="zh-CN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200" b="1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等在一定范围内公开。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25098" y="1486525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纪律与监督</a:t>
            </a:r>
            <a:r>
              <a:rPr lang="en-US" altLang="zh-CN" sz="3600" b="1" dirty="0" smtClean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ln w="18000">
                  <a:solidFill>
                    <a:srgbClr val="26262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endParaRPr lang="en-US" altLang="zh-CN" sz="3600" b="1" dirty="0">
              <a:ln w="18000">
                <a:solidFill>
                  <a:srgbClr val="26262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17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0" y="2786063"/>
            <a:ext cx="7929563" cy="1828800"/>
          </a:xfrm>
        </p:spPr>
        <p:txBody>
          <a:bodyPr/>
          <a:lstStyle/>
          <a:p>
            <a:r>
              <a:rPr altLang="zh-CN" sz="2400" b="0" dirty="0" smtClean="0">
                <a:solidFill>
                  <a:srgbClr val="262626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altLang="zh-CN" sz="2400" b="0" dirty="0" smtClean="0">
                <a:solidFill>
                  <a:srgbClr val="262626"/>
                </a:solidFill>
                <a:latin typeface="黑体" pitchFamily="49" charset="-122"/>
                <a:ea typeface="黑体" pitchFamily="49" charset="-122"/>
              </a:rPr>
            </a:br>
            <a:r>
              <a:rPr altLang="en-US" sz="4000" dirty="0" smtClean="0">
                <a:latin typeface="微软雅黑" pitchFamily="34" charset="-122"/>
                <a:ea typeface="微软雅黑" pitchFamily="34" charset="-122"/>
              </a:rPr>
              <a:t>敬请批评指正！</a:t>
            </a:r>
            <a:br>
              <a:rPr altLang="en-US" sz="4000" dirty="0" smtClean="0">
                <a:latin typeface="微软雅黑" pitchFamily="34" charset="-122"/>
                <a:ea typeface="微软雅黑" pitchFamily="34" charset="-122"/>
              </a:rPr>
            </a:br>
            <a:r>
              <a:rPr altLang="en-US" sz="4000" dirty="0" smtClean="0">
                <a:latin typeface="微软雅黑" pitchFamily="34" charset="-122"/>
                <a:ea typeface="微软雅黑" pitchFamily="34" charset="-122"/>
              </a:rPr>
              <a:t>谢谢大家！</a:t>
            </a:r>
            <a:endParaRPr altLang="en-US" sz="3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6" name="灯片编号占位符 1"/>
          <p:cNvSpPr>
            <a:spLocks noGrp="1"/>
          </p:cNvSpPr>
          <p:nvPr>
            <p:ph type="sldNum" sz="quarter" idx="17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609DA-32E1-4E33-83F3-E3DEDCE1E59C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altLang="en-US" smtClean="0"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651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9712E-3ACD-4511-A464-353E8AD65962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6</a:t>
            </a:fld>
            <a:endParaRPr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审核评估的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理念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71592" y="2500306"/>
            <a:ext cx="778668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以学校为主体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质量保障的主体、评估的主角。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以学生发展为本位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学生发展是评估首要标准。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对国家负责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促进高校满足国家发展需要。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为学校服务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帮助学校合理定位，科学发展。</a:t>
            </a: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75"/>
          <p:cNvGrpSpPr/>
          <p:nvPr/>
        </p:nvGrpSpPr>
        <p:grpSpPr>
          <a:xfrm>
            <a:off x="4902975" y="-33251"/>
            <a:ext cx="996846" cy="1200878"/>
            <a:chOff x="3841161" y="177027"/>
            <a:chExt cx="990600" cy="990600"/>
          </a:xfrm>
          <a:solidFill>
            <a:schemeClr val="accent1"/>
          </a:solidFill>
        </p:grpSpPr>
        <p:sp>
          <p:nvSpPr>
            <p:cNvPr id="7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1307" cy="482379"/>
            </a:xfrm>
            <a:prstGeom prst="rect">
              <a:avLst/>
            </a:prstGeom>
            <a:grp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</a:p>
          </p:txBody>
        </p:sp>
        <p:sp>
          <p:nvSpPr>
            <p:cNvPr id="78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61" name="Rectangle 27" descr="实心菱形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97227" y="20638"/>
            <a:ext cx="852487" cy="83185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3562" name="组合 79"/>
          <p:cNvGrpSpPr>
            <a:grpSpLocks/>
          </p:cNvGrpSpPr>
          <p:nvPr/>
        </p:nvGrpSpPr>
        <p:grpSpPr bwMode="auto">
          <a:xfrm>
            <a:off x="5948139" y="177800"/>
            <a:ext cx="1000125" cy="990600"/>
            <a:chOff x="4886581" y="177027"/>
            <a:chExt cx="1000125" cy="990600"/>
          </a:xfrm>
        </p:grpSpPr>
        <p:sp>
          <p:nvSpPr>
            <p:cNvPr id="23579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3580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3563" name="组合 83"/>
          <p:cNvGrpSpPr>
            <a:grpSpLocks/>
          </p:cNvGrpSpPr>
          <p:nvPr/>
        </p:nvGrpSpPr>
        <p:grpSpPr bwMode="auto">
          <a:xfrm>
            <a:off x="6985000" y="177800"/>
            <a:ext cx="1000125" cy="990600"/>
            <a:chOff x="6984781" y="177027"/>
            <a:chExt cx="1000125" cy="990600"/>
          </a:xfrm>
        </p:grpSpPr>
        <p:sp>
          <p:nvSpPr>
            <p:cNvPr id="2357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3577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3564" name="组合 87"/>
          <p:cNvGrpSpPr>
            <a:grpSpLocks/>
          </p:cNvGrpSpPr>
          <p:nvPr/>
        </p:nvGrpSpPr>
        <p:grpSpPr bwMode="auto">
          <a:xfrm>
            <a:off x="8056563" y="177800"/>
            <a:ext cx="1000125" cy="990600"/>
            <a:chOff x="8056351" y="177027"/>
            <a:chExt cx="1000125" cy="990600"/>
          </a:xfrm>
        </p:grpSpPr>
        <p:sp>
          <p:nvSpPr>
            <p:cNvPr id="2357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3574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5635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3565" name="组合 91"/>
          <p:cNvGrpSpPr>
            <a:grpSpLocks/>
          </p:cNvGrpSpPr>
          <p:nvPr/>
        </p:nvGrpSpPr>
        <p:grpSpPr bwMode="auto">
          <a:xfrm>
            <a:off x="3860577" y="177800"/>
            <a:ext cx="1000125" cy="990600"/>
            <a:chOff x="2798254" y="177027"/>
            <a:chExt cx="1000125" cy="990600"/>
          </a:xfrm>
        </p:grpSpPr>
        <p:sp>
          <p:nvSpPr>
            <p:cNvPr id="2357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3571" name="未知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3566" name="组合 99"/>
          <p:cNvGrpSpPr>
            <a:grpSpLocks/>
          </p:cNvGrpSpPr>
          <p:nvPr/>
        </p:nvGrpSpPr>
        <p:grpSpPr bwMode="auto">
          <a:xfrm>
            <a:off x="2820764" y="149225"/>
            <a:ext cx="984250" cy="1031875"/>
            <a:chOff x="1759693" y="-63795"/>
            <a:chExt cx="1000125" cy="1258458"/>
          </a:xfrm>
        </p:grpSpPr>
        <p:sp>
          <p:nvSpPr>
            <p:cNvPr id="2356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71318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</p:txBody>
        </p:sp>
        <p:sp>
          <p:nvSpPr>
            <p:cNvPr id="102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97"/>
              <a:ext cx="848493" cy="101257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评估制度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651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4FDA-C601-4BBC-9576-977ED703DCA8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7</a:t>
            </a:fld>
            <a:endParaRPr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审核评估的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指导思想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28716" y="2428868"/>
            <a:ext cx="7786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一个坚持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：坚持“以评促建、以评促改、以评促管、评建结合、重在建设”的方针。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两个突出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：突出学校内涵建设，突出学校特色发展。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三个强化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：强化办学合理定位，强化人才培养中心地位，强化质量保障体系建设。</a:t>
            </a: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584" name="组合 68"/>
          <p:cNvGrpSpPr>
            <a:grpSpLocks/>
          </p:cNvGrpSpPr>
          <p:nvPr/>
        </p:nvGrpSpPr>
        <p:grpSpPr bwMode="auto">
          <a:xfrm>
            <a:off x="4887689" y="177800"/>
            <a:ext cx="990600" cy="990600"/>
            <a:chOff x="3841161" y="177027"/>
            <a:chExt cx="990600" cy="990600"/>
          </a:xfrm>
        </p:grpSpPr>
        <p:sp>
          <p:nvSpPr>
            <p:cNvPr id="2460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4607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5" name="Rectangle 27" descr="实心菱形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8164" y="198438"/>
            <a:ext cx="847725" cy="83026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4586" name="组合 72"/>
          <p:cNvGrpSpPr>
            <a:grpSpLocks/>
          </p:cNvGrpSpPr>
          <p:nvPr/>
        </p:nvGrpSpPr>
        <p:grpSpPr bwMode="auto">
          <a:xfrm>
            <a:off x="5941789" y="-33338"/>
            <a:ext cx="1006475" cy="1201738"/>
            <a:chOff x="4896106" y="177027"/>
            <a:chExt cx="990600" cy="990600"/>
          </a:xfrm>
        </p:grpSpPr>
        <p:sp>
          <p:nvSpPr>
            <p:cNvPr id="2460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85738" cy="48203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4604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34451" y="268575"/>
              <a:ext cx="847725" cy="68499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4587" name="组合 76"/>
          <p:cNvGrpSpPr>
            <a:grpSpLocks/>
          </p:cNvGrpSpPr>
          <p:nvPr/>
        </p:nvGrpSpPr>
        <p:grpSpPr bwMode="auto">
          <a:xfrm>
            <a:off x="6985000" y="177800"/>
            <a:ext cx="1000125" cy="990600"/>
            <a:chOff x="6984781" y="177027"/>
            <a:chExt cx="1000125" cy="990600"/>
          </a:xfrm>
        </p:grpSpPr>
        <p:sp>
          <p:nvSpPr>
            <p:cNvPr id="2460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4601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4588" name="组合 80"/>
          <p:cNvGrpSpPr>
            <a:grpSpLocks/>
          </p:cNvGrpSpPr>
          <p:nvPr/>
        </p:nvGrpSpPr>
        <p:grpSpPr bwMode="auto">
          <a:xfrm>
            <a:off x="8056563" y="177800"/>
            <a:ext cx="1000125" cy="990600"/>
            <a:chOff x="8056351" y="177027"/>
            <a:chExt cx="1000125" cy="990600"/>
          </a:xfrm>
        </p:grpSpPr>
        <p:sp>
          <p:nvSpPr>
            <p:cNvPr id="2459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4598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5635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4589" name="组合 84"/>
          <p:cNvGrpSpPr>
            <a:grpSpLocks/>
          </p:cNvGrpSpPr>
          <p:nvPr/>
        </p:nvGrpSpPr>
        <p:grpSpPr bwMode="auto">
          <a:xfrm>
            <a:off x="3844702" y="177800"/>
            <a:ext cx="1000125" cy="990600"/>
            <a:chOff x="2798254" y="177027"/>
            <a:chExt cx="1000125" cy="990600"/>
          </a:xfrm>
        </p:grpSpPr>
        <p:sp>
          <p:nvSpPr>
            <p:cNvPr id="2459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4595" name="未知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4590" name="组合 92"/>
          <p:cNvGrpSpPr>
            <a:grpSpLocks/>
          </p:cNvGrpSpPr>
          <p:nvPr/>
        </p:nvGrpSpPr>
        <p:grpSpPr bwMode="auto">
          <a:xfrm>
            <a:off x="2804889" y="149225"/>
            <a:ext cx="984250" cy="1031875"/>
            <a:chOff x="1759693" y="-63795"/>
            <a:chExt cx="1000125" cy="1258458"/>
          </a:xfrm>
        </p:grpSpPr>
        <p:sp>
          <p:nvSpPr>
            <p:cNvPr id="2459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71318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</p:txBody>
        </p:sp>
        <p:sp>
          <p:nvSpPr>
            <p:cNvPr id="95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97"/>
              <a:ext cx="848493" cy="101257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评估制度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375"/>
            <a:ext cx="9144000" cy="47228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727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D74D8-3F22-414F-8BD5-65522182921C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8</a:t>
            </a:fld>
            <a:endParaRPr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428750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审核评估的</a:t>
            </a:r>
            <a:r>
              <a:rPr lang="zh-CN" altLang="en-US" sz="4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</a:p>
        </p:txBody>
      </p:sp>
      <p:grpSp>
        <p:nvGrpSpPr>
          <p:cNvPr id="3" name="组合 47"/>
          <p:cNvGrpSpPr>
            <a:grpSpLocks/>
          </p:cNvGrpSpPr>
          <p:nvPr/>
        </p:nvGrpSpPr>
        <p:grpSpPr bwMode="auto">
          <a:xfrm>
            <a:off x="500063" y="2571750"/>
            <a:ext cx="2571750" cy="3286125"/>
            <a:chOff x="785786" y="2571744"/>
            <a:chExt cx="2286016" cy="3286148"/>
          </a:xfrm>
        </p:grpSpPr>
        <p:sp>
          <p:nvSpPr>
            <p:cNvPr id="28" name="圆角矩形 27"/>
            <p:cNvSpPr/>
            <p:nvPr/>
          </p:nvSpPr>
          <p:spPr>
            <a:xfrm>
              <a:off x="785786" y="2571744"/>
              <a:ext cx="2286016" cy="328614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制订审核评估总体方案，统筹协调、指导监督审核评估工作。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993220" y="2666995"/>
              <a:ext cx="1714512" cy="57150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教育部</a:t>
              </a:r>
            </a:p>
          </p:txBody>
        </p:sp>
      </p:grpSp>
      <p:grpSp>
        <p:nvGrpSpPr>
          <p:cNvPr id="4" name="组合 48"/>
          <p:cNvGrpSpPr>
            <a:grpSpLocks/>
          </p:cNvGrpSpPr>
          <p:nvPr/>
        </p:nvGrpSpPr>
        <p:grpSpPr bwMode="auto">
          <a:xfrm>
            <a:off x="3316288" y="2551113"/>
            <a:ext cx="2470150" cy="3286125"/>
            <a:chOff x="785786" y="2571744"/>
            <a:chExt cx="2143140" cy="3286148"/>
          </a:xfrm>
        </p:grpSpPr>
        <p:sp>
          <p:nvSpPr>
            <p:cNvPr id="50" name="圆角矩形 49"/>
            <p:cNvSpPr/>
            <p:nvPr/>
          </p:nvSpPr>
          <p:spPr>
            <a:xfrm>
              <a:off x="785786" y="2571744"/>
              <a:ext cx="2143140" cy="328614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制订本省审核评估具体方案和评估计划，并报教育部备案后实施；</a:t>
              </a:r>
              <a:endParaRPr lang="en-US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负责实施本省所属院校审核评估。</a:t>
              </a: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993764" y="2666995"/>
              <a:ext cx="1713410" cy="57150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省教育厅</a:t>
              </a:r>
            </a:p>
          </p:txBody>
        </p:sp>
      </p:grpSp>
      <p:grpSp>
        <p:nvGrpSpPr>
          <p:cNvPr id="5" name="组合 51"/>
          <p:cNvGrpSpPr>
            <a:grpSpLocks/>
          </p:cNvGrpSpPr>
          <p:nvPr/>
        </p:nvGrpSpPr>
        <p:grpSpPr bwMode="auto">
          <a:xfrm>
            <a:off x="6053138" y="2511425"/>
            <a:ext cx="2500312" cy="3286125"/>
            <a:chOff x="785786" y="2571744"/>
            <a:chExt cx="2027295" cy="3286148"/>
          </a:xfrm>
        </p:grpSpPr>
        <p:sp>
          <p:nvSpPr>
            <p:cNvPr id="53" name="圆角矩形 52"/>
            <p:cNvSpPr/>
            <p:nvPr/>
          </p:nvSpPr>
          <p:spPr>
            <a:xfrm>
              <a:off x="785786" y="2571744"/>
              <a:ext cx="2027295" cy="328614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负责实施中央部委所属高校的审核评估。</a:t>
              </a: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873314" y="2741608"/>
              <a:ext cx="1820061" cy="57150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教育部评估中心</a:t>
              </a:r>
            </a:p>
          </p:txBody>
        </p:sp>
      </p:grpSp>
      <p:grpSp>
        <p:nvGrpSpPr>
          <p:cNvPr id="26634" name="组合 82"/>
          <p:cNvGrpSpPr>
            <a:grpSpLocks/>
          </p:cNvGrpSpPr>
          <p:nvPr/>
        </p:nvGrpSpPr>
        <p:grpSpPr bwMode="auto">
          <a:xfrm>
            <a:off x="4949552" y="177800"/>
            <a:ext cx="990600" cy="990600"/>
            <a:chOff x="3841161" y="177027"/>
            <a:chExt cx="990600" cy="990600"/>
          </a:xfrm>
        </p:grpSpPr>
        <p:sp>
          <p:nvSpPr>
            <p:cNvPr id="26656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6657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5" name="Rectangle 27" descr="实心菱形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92427" y="198438"/>
            <a:ext cx="847725" cy="83026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6636" name="组合 86"/>
          <p:cNvGrpSpPr>
            <a:grpSpLocks/>
          </p:cNvGrpSpPr>
          <p:nvPr/>
        </p:nvGrpSpPr>
        <p:grpSpPr bwMode="auto">
          <a:xfrm>
            <a:off x="5948139" y="177800"/>
            <a:ext cx="1000125" cy="990600"/>
            <a:chOff x="4886581" y="177027"/>
            <a:chExt cx="1000125" cy="990600"/>
          </a:xfrm>
        </p:grpSpPr>
        <p:sp>
          <p:nvSpPr>
            <p:cNvPr id="26653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6654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Rectangle 27" descr="实心菱形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6637" name="组合 90"/>
          <p:cNvGrpSpPr>
            <a:grpSpLocks/>
          </p:cNvGrpSpPr>
          <p:nvPr/>
        </p:nvGrpSpPr>
        <p:grpSpPr bwMode="auto">
          <a:xfrm>
            <a:off x="6994525" y="-49213"/>
            <a:ext cx="1001713" cy="1217613"/>
            <a:chOff x="6994306" y="177027"/>
            <a:chExt cx="990600" cy="990600"/>
          </a:xfrm>
        </p:grpSpPr>
        <p:sp>
          <p:nvSpPr>
            <p:cNvPr id="26650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88496" cy="475749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6651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26540" y="280297"/>
              <a:ext cx="847725" cy="67606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6638" name="组合 94"/>
          <p:cNvGrpSpPr>
            <a:grpSpLocks/>
          </p:cNvGrpSpPr>
          <p:nvPr/>
        </p:nvGrpSpPr>
        <p:grpSpPr bwMode="auto">
          <a:xfrm>
            <a:off x="8056563" y="177800"/>
            <a:ext cx="1000125" cy="990600"/>
            <a:chOff x="8056351" y="177027"/>
            <a:chExt cx="1000125" cy="990600"/>
          </a:xfrm>
        </p:grpSpPr>
        <p:sp>
          <p:nvSpPr>
            <p:cNvPr id="26647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6648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5635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6639" name="组合 98"/>
          <p:cNvGrpSpPr>
            <a:grpSpLocks/>
          </p:cNvGrpSpPr>
          <p:nvPr/>
        </p:nvGrpSpPr>
        <p:grpSpPr bwMode="auto">
          <a:xfrm>
            <a:off x="3931915" y="177800"/>
            <a:ext cx="1000125" cy="990600"/>
            <a:chOff x="2798254" y="177027"/>
            <a:chExt cx="1000125" cy="990600"/>
          </a:xfrm>
        </p:grpSpPr>
        <p:sp>
          <p:nvSpPr>
            <p:cNvPr id="26644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6645" name="未知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Rectangle 27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6640" name="组合 106"/>
          <p:cNvGrpSpPr>
            <a:grpSpLocks/>
          </p:cNvGrpSpPr>
          <p:nvPr/>
        </p:nvGrpSpPr>
        <p:grpSpPr bwMode="auto">
          <a:xfrm>
            <a:off x="2915816" y="149225"/>
            <a:ext cx="984250" cy="1031875"/>
            <a:chOff x="1759693" y="-63795"/>
            <a:chExt cx="1000125" cy="1258458"/>
          </a:xfrm>
        </p:grpSpPr>
        <p:sp>
          <p:nvSpPr>
            <p:cNvPr id="26641" name="Rectangle 25" descr="实心菱形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71318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</p:txBody>
        </p:sp>
        <p:sp>
          <p:nvSpPr>
            <p:cNvPr id="109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97"/>
              <a:ext cx="848493" cy="101257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评估制度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214422"/>
            <a:ext cx="9144000" cy="486568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063" y="657225"/>
            <a:ext cx="8313737" cy="846138"/>
          </a:xfrm>
          <a:prstGeom prst="rect">
            <a:avLst/>
          </a:prstGeom>
          <a:noFill/>
          <a:ln>
            <a:noFill/>
          </a:ln>
        </p:spPr>
        <p:txBody>
          <a:bodyPr t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sz="5500" b="1" spc="-150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97382-61EE-4651-AA4F-CA9F5854EE3A}" type="slidenum"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9</a:t>
            </a:fld>
            <a:endParaRPr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 flipH="1">
            <a:off x="214313" y="1590625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审核评估的</a:t>
            </a:r>
            <a:r>
              <a:rPr lang="zh-CN" altLang="en-US" sz="4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进展</a:t>
            </a:r>
          </a:p>
        </p:txBody>
      </p:sp>
      <p:grpSp>
        <p:nvGrpSpPr>
          <p:cNvPr id="27688" name="Group 29"/>
          <p:cNvGrpSpPr>
            <a:grpSpLocks/>
          </p:cNvGrpSpPr>
          <p:nvPr/>
        </p:nvGrpSpPr>
        <p:grpSpPr bwMode="auto">
          <a:xfrm>
            <a:off x="928662" y="2697685"/>
            <a:ext cx="7072362" cy="2517265"/>
            <a:chOff x="1292" y="864"/>
            <a:chExt cx="1502" cy="833"/>
          </a:xfrm>
        </p:grpSpPr>
        <p:grpSp>
          <p:nvGrpSpPr>
            <p:cNvPr id="27695" name="Group 6"/>
            <p:cNvGrpSpPr>
              <a:grpSpLocks/>
            </p:cNvGrpSpPr>
            <p:nvPr/>
          </p:nvGrpSpPr>
          <p:grpSpPr bwMode="auto">
            <a:xfrm>
              <a:off x="1298" y="864"/>
              <a:ext cx="1496" cy="833"/>
              <a:chOff x="4320" y="1152"/>
              <a:chExt cx="676" cy="402"/>
            </a:xfrm>
          </p:grpSpPr>
          <p:sp>
            <p:nvSpPr>
              <p:cNvPr id="75" name="AutoShape 7"/>
              <p:cNvSpPr>
                <a:spLocks noChangeArrowheads="1"/>
              </p:cNvSpPr>
              <p:nvPr/>
            </p:nvSpPr>
            <p:spPr bwMode="ltGray">
              <a:xfrm>
                <a:off x="4320" y="1152"/>
                <a:ext cx="676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D87AA5"/>
                  </a:gs>
                  <a:gs pos="100000">
                    <a:srgbClr val="D87AA5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ltGray">
              <a:xfrm>
                <a:off x="4346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87AA5">
                      <a:gamma/>
                      <a:tint val="48627"/>
                      <a:invGamma/>
                    </a:srgbClr>
                  </a:gs>
                  <a:gs pos="50000">
                    <a:srgbClr val="D87AA5">
                      <a:alpha val="0"/>
                    </a:srgbClr>
                  </a:gs>
                  <a:gs pos="100000">
                    <a:srgbClr val="D87AA5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696" name="Rectangle 9">
              <a:hlinkClick r:id="rId3" action="ppaction://hlinkfile"/>
            </p:cNvPr>
            <p:cNvSpPr>
              <a:spLocks noChangeArrowheads="1"/>
            </p:cNvSpPr>
            <p:nvPr/>
          </p:nvSpPr>
          <p:spPr bwMode="black">
            <a:xfrm>
              <a:off x="1292" y="921"/>
              <a:ext cx="10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659" name="组合 109"/>
          <p:cNvGrpSpPr>
            <a:grpSpLocks/>
          </p:cNvGrpSpPr>
          <p:nvPr/>
        </p:nvGrpSpPr>
        <p:grpSpPr bwMode="auto">
          <a:xfrm>
            <a:off x="4903564" y="177800"/>
            <a:ext cx="990600" cy="990600"/>
            <a:chOff x="3841161" y="177027"/>
            <a:chExt cx="990600" cy="990600"/>
          </a:xfrm>
        </p:grpSpPr>
        <p:sp>
          <p:nvSpPr>
            <p:cNvPr id="27681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5961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7682" name="未知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3841161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0" name="Rectangle 27" descr="实心菱形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94039" y="198438"/>
            <a:ext cx="847725" cy="83026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评估理念</a:t>
            </a:r>
          </a:p>
        </p:txBody>
      </p:sp>
      <p:grpSp>
        <p:nvGrpSpPr>
          <p:cNvPr id="27661" name="组合 113"/>
          <p:cNvGrpSpPr>
            <a:grpSpLocks/>
          </p:cNvGrpSpPr>
          <p:nvPr/>
        </p:nvGrpSpPr>
        <p:grpSpPr bwMode="auto">
          <a:xfrm>
            <a:off x="5948139" y="177800"/>
            <a:ext cx="1000125" cy="990600"/>
            <a:chOff x="4886581" y="177027"/>
            <a:chExt cx="1000125" cy="990600"/>
          </a:xfrm>
        </p:grpSpPr>
        <p:sp>
          <p:nvSpPr>
            <p:cNvPr id="27678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009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7679" name="未知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48961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Rectangle 27" descr="实心菱形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865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评估思想</a:t>
              </a:r>
            </a:p>
          </p:txBody>
        </p:sp>
      </p:grpSp>
      <p:grpSp>
        <p:nvGrpSpPr>
          <p:cNvPr id="27662" name="组合 117"/>
          <p:cNvGrpSpPr>
            <a:grpSpLocks/>
          </p:cNvGrpSpPr>
          <p:nvPr/>
        </p:nvGrpSpPr>
        <p:grpSpPr bwMode="auto">
          <a:xfrm>
            <a:off x="6985000" y="177800"/>
            <a:ext cx="1000125" cy="990600"/>
            <a:chOff x="6984781" y="177027"/>
            <a:chExt cx="1000125" cy="990600"/>
          </a:xfrm>
        </p:grpSpPr>
        <p:sp>
          <p:nvSpPr>
            <p:cNvPr id="27675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99106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7676" name="未知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699430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Rectangle 27" descr="实心菱形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84781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评估组织</a:t>
              </a:r>
            </a:p>
          </p:txBody>
        </p:sp>
      </p:grpSp>
      <p:grpSp>
        <p:nvGrpSpPr>
          <p:cNvPr id="27663" name="组合 121"/>
          <p:cNvGrpSpPr>
            <a:grpSpLocks/>
          </p:cNvGrpSpPr>
          <p:nvPr/>
        </p:nvGrpSpPr>
        <p:grpSpPr bwMode="auto">
          <a:xfrm>
            <a:off x="8066088" y="15875"/>
            <a:ext cx="1028700" cy="1152525"/>
            <a:chOff x="8065876" y="177027"/>
            <a:chExt cx="990600" cy="990600"/>
          </a:xfrm>
        </p:grpSpPr>
        <p:sp>
          <p:nvSpPr>
            <p:cNvPr id="27672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70676" y="481827"/>
              <a:ext cx="573199" cy="50261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7673" name="未知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8065876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Rectangle 27" descr="实心菱形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52599" y="197665"/>
              <a:ext cx="847725" cy="71424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评估进展</a:t>
              </a:r>
            </a:p>
          </p:txBody>
        </p:sp>
      </p:grpSp>
      <p:grpSp>
        <p:nvGrpSpPr>
          <p:cNvPr id="27664" name="组合 125"/>
          <p:cNvGrpSpPr>
            <a:grpSpLocks/>
          </p:cNvGrpSpPr>
          <p:nvPr/>
        </p:nvGrpSpPr>
        <p:grpSpPr bwMode="auto">
          <a:xfrm>
            <a:off x="3860577" y="177800"/>
            <a:ext cx="1000125" cy="990600"/>
            <a:chOff x="2798254" y="177027"/>
            <a:chExt cx="1000125" cy="990600"/>
          </a:xfrm>
        </p:grpSpPr>
        <p:sp>
          <p:nvSpPr>
            <p:cNvPr id="27669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12579" y="481827"/>
              <a:ext cx="593725" cy="581025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介绍</a:t>
              </a:r>
            </a:p>
          </p:txBody>
        </p:sp>
        <p:sp>
          <p:nvSpPr>
            <p:cNvPr id="27670" name="未知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07779" y="177027"/>
              <a:ext cx="990600" cy="990600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Rectangle 27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98254" y="197665"/>
              <a:ext cx="847725" cy="830997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评估特点</a:t>
              </a:r>
            </a:p>
          </p:txBody>
        </p:sp>
      </p:grpSp>
      <p:grpSp>
        <p:nvGrpSpPr>
          <p:cNvPr id="27665" name="组合 133"/>
          <p:cNvGrpSpPr>
            <a:grpSpLocks/>
          </p:cNvGrpSpPr>
          <p:nvPr/>
        </p:nvGrpSpPr>
        <p:grpSpPr bwMode="auto">
          <a:xfrm>
            <a:off x="2820764" y="149225"/>
            <a:ext cx="984250" cy="1031875"/>
            <a:chOff x="1759693" y="-63795"/>
            <a:chExt cx="1000125" cy="1258458"/>
          </a:xfrm>
        </p:grpSpPr>
        <p:sp>
          <p:nvSpPr>
            <p:cNvPr id="27666" name="Rectangle 25" descr="实心菱形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74018" y="351755"/>
              <a:ext cx="593725" cy="71318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课程</a:t>
              </a:r>
            </a:p>
          </p:txBody>
        </p:sp>
        <p:sp>
          <p:nvSpPr>
            <p:cNvPr id="136" name="未知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769372" y="-63795"/>
              <a:ext cx="990446" cy="1258458"/>
            </a:xfrm>
            <a:custGeom>
              <a:avLst/>
              <a:gdLst>
                <a:gd name="T0" fmla="*/ 2147483647 w 1712"/>
                <a:gd name="T1" fmla="*/ 2147483647 h 1134"/>
                <a:gd name="T2" fmla="*/ 2147483647 w 1712"/>
                <a:gd name="T3" fmla="*/ 2147483647 h 1134"/>
                <a:gd name="T4" fmla="*/ 2147483647 w 1712"/>
                <a:gd name="T5" fmla="*/ 2147483647 h 1134"/>
                <a:gd name="T6" fmla="*/ 2147483647 w 1712"/>
                <a:gd name="T7" fmla="*/ 2147483647 h 1134"/>
                <a:gd name="T8" fmla="*/ 2147483647 w 1712"/>
                <a:gd name="T9" fmla="*/ 2147483647 h 1134"/>
                <a:gd name="T10" fmla="*/ 2147483647 w 1712"/>
                <a:gd name="T11" fmla="*/ 2147483647 h 1134"/>
                <a:gd name="T12" fmla="*/ 2147483647 w 1712"/>
                <a:gd name="T13" fmla="*/ 2147483647 h 1134"/>
                <a:gd name="T14" fmla="*/ 2147483647 w 1712"/>
                <a:gd name="T15" fmla="*/ 2147483647 h 1134"/>
                <a:gd name="T16" fmla="*/ 2147483647 w 1712"/>
                <a:gd name="T17" fmla="*/ 2147483647 h 1134"/>
                <a:gd name="T18" fmla="*/ 2147483647 w 1712"/>
                <a:gd name="T19" fmla="*/ 2147483647 h 1134"/>
                <a:gd name="T20" fmla="*/ 2147483647 w 1712"/>
                <a:gd name="T21" fmla="*/ 2147483647 h 1134"/>
                <a:gd name="T22" fmla="*/ 2147483647 w 1712"/>
                <a:gd name="T23" fmla="*/ 2147483647 h 1134"/>
                <a:gd name="T24" fmla="*/ 2147483647 w 1712"/>
                <a:gd name="T25" fmla="*/ 2147483647 h 1134"/>
                <a:gd name="T26" fmla="*/ 2147483647 w 1712"/>
                <a:gd name="T27" fmla="*/ 2147483647 h 1134"/>
                <a:gd name="T28" fmla="*/ 2147483647 w 1712"/>
                <a:gd name="T29" fmla="*/ 2147483647 h 1134"/>
                <a:gd name="T30" fmla="*/ 2147483647 w 1712"/>
                <a:gd name="T31" fmla="*/ 2147483647 h 1134"/>
                <a:gd name="T32" fmla="*/ 2147483647 w 1712"/>
                <a:gd name="T33" fmla="*/ 2147483647 h 1134"/>
                <a:gd name="T34" fmla="*/ 2147483647 w 1712"/>
                <a:gd name="T35" fmla="*/ 2147483647 h 1134"/>
                <a:gd name="T36" fmla="*/ 2147483647 w 1712"/>
                <a:gd name="T37" fmla="*/ 2147483647 h 1134"/>
                <a:gd name="T38" fmla="*/ 2147483647 w 1712"/>
                <a:gd name="T39" fmla="*/ 2147483647 h 1134"/>
                <a:gd name="T40" fmla="*/ 2147483647 w 1712"/>
                <a:gd name="T41" fmla="*/ 2147483647 h 1134"/>
                <a:gd name="T42" fmla="*/ 2147483647 w 1712"/>
                <a:gd name="T43" fmla="*/ 2147483647 h 1134"/>
                <a:gd name="T44" fmla="*/ 2147483647 w 1712"/>
                <a:gd name="T45" fmla="*/ 2147483647 h 1134"/>
                <a:gd name="T46" fmla="*/ 2147483647 w 1712"/>
                <a:gd name="T47" fmla="*/ 2147483647 h 1134"/>
                <a:gd name="T48" fmla="*/ 2147483647 w 1712"/>
                <a:gd name="T49" fmla="*/ 2147483647 h 1134"/>
                <a:gd name="T50" fmla="*/ 2147483647 w 1712"/>
                <a:gd name="T51" fmla="*/ 2147483647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2"/>
                <a:gd name="T79" fmla="*/ 0 h 1134"/>
                <a:gd name="T80" fmla="*/ 1712 w 1712"/>
                <a:gd name="T81" fmla="*/ 1134 h 1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Rectangle 27" descr="实心菱形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59693" y="97"/>
              <a:ext cx="848493" cy="101257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评估制度</a:t>
              </a:r>
            </a:p>
          </p:txBody>
        </p:sp>
      </p:grpSp>
      <p:sp>
        <p:nvSpPr>
          <p:cNvPr id="51" name="Rectangle 16">
            <a:hlinkClick r:id="rId10" action="ppaction://hlinksldjump"/>
          </p:cNvPr>
          <p:cNvSpPr>
            <a:spLocks noChangeArrowheads="1"/>
          </p:cNvSpPr>
          <p:nvPr/>
        </p:nvSpPr>
        <p:spPr bwMode="black">
          <a:xfrm>
            <a:off x="1429251" y="3081409"/>
            <a:ext cx="63574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年底：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207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年计划：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210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余所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年底：基本完成第一轮评估，共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650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4701</Words>
  <Application>Microsoft Office PowerPoint</Application>
  <PresentationFormat>全屏显示(4:3)</PresentationFormat>
  <Paragraphs>1067</Paragraphs>
  <Slides>51</Slides>
  <Notes>51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3" baseType="lpstr">
      <vt:lpstr>PowerPoint 2010 简介</vt:lpstr>
      <vt:lpstr>自定义设计方案</vt:lpstr>
      <vt:lpstr> 湖南省普通高等学校本科教学工作审核评估 审核内容与操作规程</vt:lpstr>
      <vt:lpstr>幻灯片 2</vt:lpstr>
      <vt:lpstr>一、我国审核评估概况</vt:lpstr>
      <vt:lpstr>幻灯片 4</vt:lpstr>
      <vt:lpstr>幻灯片 5</vt:lpstr>
      <vt:lpstr>幻灯片 6</vt:lpstr>
      <vt:lpstr>幻灯片 7</vt:lpstr>
      <vt:lpstr>幻灯片 8</vt:lpstr>
      <vt:lpstr>幻灯片 9</vt:lpstr>
      <vt:lpstr>二、湖南省审核评估实施要点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三、湖南省审核评估内容释义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四、湖南省审核评估操作规程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 敬请批评指正！ 谢谢大家！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2014-06-24T14:53:20Z</dcterms:created>
  <dcterms:modified xsi:type="dcterms:W3CDTF">2017-05-11T13:43:58Z</dcterms:modified>
</cp:coreProperties>
</file>